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1"/>
  </p:notesMasterIdLst>
  <p:handoutMasterIdLst>
    <p:handoutMasterId r:id="rId22"/>
  </p:handoutMasterIdLst>
  <p:sldIdLst>
    <p:sldId id="256" r:id="rId2"/>
    <p:sldId id="273" r:id="rId3"/>
    <p:sldId id="276" r:id="rId4"/>
    <p:sldId id="262" r:id="rId5"/>
    <p:sldId id="261" r:id="rId6"/>
    <p:sldId id="270" r:id="rId7"/>
    <p:sldId id="258" r:id="rId8"/>
    <p:sldId id="265" r:id="rId9"/>
    <p:sldId id="274" r:id="rId10"/>
    <p:sldId id="259" r:id="rId11"/>
    <p:sldId id="272" r:id="rId12"/>
    <p:sldId id="271" r:id="rId13"/>
    <p:sldId id="263" r:id="rId14"/>
    <p:sldId id="264" r:id="rId15"/>
    <p:sldId id="257" r:id="rId16"/>
    <p:sldId id="275" r:id="rId17"/>
    <p:sldId id="277" r:id="rId18"/>
    <p:sldId id="266" r:id="rId19"/>
    <p:sldId id="269" r:id="rId2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9" d="100"/>
          <a:sy n="69" d="100"/>
        </p:scale>
        <p:origin x="-1786" y="-67"/>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33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09561CAB-16D5-471C-9626-546DEA966509}" type="datetimeFigureOut">
              <a:rPr lang="en-GB" smtClean="0"/>
              <a:t>27/09/2016</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5DEB097F-74E7-4EF4-9B74-C71593381693}" type="slidenum">
              <a:rPr lang="en-GB" smtClean="0"/>
              <a:t>‹#›</a:t>
            </a:fld>
            <a:endParaRPr lang="en-GB"/>
          </a:p>
        </p:txBody>
      </p:sp>
    </p:spTree>
    <p:extLst>
      <p:ext uri="{BB962C8B-B14F-4D97-AF65-F5344CB8AC3E}">
        <p14:creationId xmlns:p14="http://schemas.microsoft.com/office/powerpoint/2010/main" val="745591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0CEFE61-02F4-4FFA-9F7D-144736C82EB1}" type="datetimeFigureOut">
              <a:rPr lang="en-GB" smtClean="0"/>
              <a:t>27/09/2016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16C4462-13AE-48B6-9EB6-B41BB659A611}" type="slidenum">
              <a:rPr lang="en-GB" smtClean="0"/>
              <a:t>‹#›</a:t>
            </a:fld>
            <a:endParaRPr lang="en-GB"/>
          </a:p>
        </p:txBody>
      </p:sp>
    </p:spTree>
    <p:extLst>
      <p:ext uri="{BB962C8B-B14F-4D97-AF65-F5344CB8AC3E}">
        <p14:creationId xmlns:p14="http://schemas.microsoft.com/office/powerpoint/2010/main" val="10918620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1</a:t>
            </a:fld>
            <a:endParaRPr lang="en-GB"/>
          </a:p>
        </p:txBody>
      </p:sp>
    </p:spTree>
    <p:extLst>
      <p:ext uri="{BB962C8B-B14F-4D97-AF65-F5344CB8AC3E}">
        <p14:creationId xmlns:p14="http://schemas.microsoft.com/office/powerpoint/2010/main" val="30751390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10</a:t>
            </a:fld>
            <a:endParaRPr lang="en-GB"/>
          </a:p>
        </p:txBody>
      </p:sp>
    </p:spTree>
    <p:extLst>
      <p:ext uri="{BB962C8B-B14F-4D97-AF65-F5344CB8AC3E}">
        <p14:creationId xmlns:p14="http://schemas.microsoft.com/office/powerpoint/2010/main" val="8086219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a:xfrm>
            <a:off x="682916" y="4713767"/>
            <a:ext cx="5417685" cy="4447577"/>
          </a:xfrm>
        </p:spPr>
        <p:txBody>
          <a:bodyPr/>
          <a:lstStyle/>
          <a:p>
            <a:pPr>
              <a:defRPr/>
            </a:pPr>
            <a:endParaRPr lang="en-GB" sz="1600" dirty="0">
              <a:latin typeface="+mn-lt"/>
            </a:endParaRPr>
          </a:p>
        </p:txBody>
      </p:sp>
      <p:sp>
        <p:nvSpPr>
          <p:cNvPr id="53252" name="Slide Number Placeholder 3"/>
          <p:cNvSpPr>
            <a:spLocks noGrp="1"/>
          </p:cNvSpPr>
          <p:nvPr>
            <p:ph type="sldNum" sz="quarter"/>
          </p:nvPr>
        </p:nvSpPr>
        <p:spPr>
          <a:noFill/>
        </p:spPr>
        <p:txBody>
          <a:bodyPr/>
          <a:lstStyle>
            <a:lvl1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1pPr>
            <a:lvl2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2pPr>
            <a:lvl3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3pPr>
            <a:lvl4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4pPr>
            <a:lvl5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5pPr>
            <a:lvl6pPr marL="25146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6pPr>
            <a:lvl7pPr marL="29718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7pPr>
            <a:lvl8pPr marL="34290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8pPr>
            <a:lvl9pPr marL="38862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9pPr>
          </a:lstStyle>
          <a:p>
            <a:fld id="{5D6DB3D2-5192-410D-9BB9-97B3454BE43B}" type="slidenum">
              <a:rPr lang="en-GB" altLang="en-US" smtClean="0">
                <a:solidFill>
                  <a:srgbClr val="000000"/>
                </a:solidFill>
              </a:rPr>
              <a:pPr/>
              <a:t>11</a:t>
            </a:fld>
            <a:endParaRPr lang="en-GB" altLang="en-US" smtClean="0">
              <a:solidFill>
                <a:srgbClr val="000000"/>
              </a:solidFill>
            </a:endParaRPr>
          </a:p>
        </p:txBody>
      </p:sp>
    </p:spTree>
    <p:extLst>
      <p:ext uri="{BB962C8B-B14F-4D97-AF65-F5344CB8AC3E}">
        <p14:creationId xmlns:p14="http://schemas.microsoft.com/office/powerpoint/2010/main" val="3548654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12</a:t>
            </a:fld>
            <a:endParaRPr lang="en-GB"/>
          </a:p>
        </p:txBody>
      </p:sp>
    </p:spTree>
    <p:extLst>
      <p:ext uri="{BB962C8B-B14F-4D97-AF65-F5344CB8AC3E}">
        <p14:creationId xmlns:p14="http://schemas.microsoft.com/office/powerpoint/2010/main" val="819274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13</a:t>
            </a:fld>
            <a:endParaRPr lang="en-GB"/>
          </a:p>
        </p:txBody>
      </p:sp>
    </p:spTree>
    <p:extLst>
      <p:ext uri="{BB962C8B-B14F-4D97-AF65-F5344CB8AC3E}">
        <p14:creationId xmlns:p14="http://schemas.microsoft.com/office/powerpoint/2010/main" val="20107395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14</a:t>
            </a:fld>
            <a:endParaRPr lang="en-GB"/>
          </a:p>
        </p:txBody>
      </p:sp>
    </p:spTree>
    <p:extLst>
      <p:ext uri="{BB962C8B-B14F-4D97-AF65-F5344CB8AC3E}">
        <p14:creationId xmlns:p14="http://schemas.microsoft.com/office/powerpoint/2010/main" val="31001597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15</a:t>
            </a:fld>
            <a:endParaRPr lang="en-GB"/>
          </a:p>
        </p:txBody>
      </p:sp>
    </p:spTree>
    <p:extLst>
      <p:ext uri="{BB962C8B-B14F-4D97-AF65-F5344CB8AC3E}">
        <p14:creationId xmlns:p14="http://schemas.microsoft.com/office/powerpoint/2010/main" val="39245654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16</a:t>
            </a:fld>
            <a:endParaRPr lang="en-GB"/>
          </a:p>
        </p:txBody>
      </p:sp>
    </p:spTree>
    <p:extLst>
      <p:ext uri="{BB962C8B-B14F-4D97-AF65-F5344CB8AC3E}">
        <p14:creationId xmlns:p14="http://schemas.microsoft.com/office/powerpoint/2010/main" val="40082755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17</a:t>
            </a:fld>
            <a:endParaRPr lang="en-GB"/>
          </a:p>
        </p:txBody>
      </p:sp>
    </p:spTree>
    <p:extLst>
      <p:ext uri="{BB962C8B-B14F-4D97-AF65-F5344CB8AC3E}">
        <p14:creationId xmlns:p14="http://schemas.microsoft.com/office/powerpoint/2010/main" val="12689912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a:xfrm>
            <a:off x="682916" y="4713767"/>
            <a:ext cx="5417685" cy="4447577"/>
          </a:xfrm>
        </p:spPr>
        <p:txBody>
          <a:bodyPr/>
          <a:lstStyle/>
          <a:p>
            <a:pPr>
              <a:defRPr/>
            </a:pPr>
            <a:endParaRPr lang="en-GB" sz="1600" dirty="0">
              <a:latin typeface="+mn-lt"/>
            </a:endParaRPr>
          </a:p>
        </p:txBody>
      </p:sp>
      <p:sp>
        <p:nvSpPr>
          <p:cNvPr id="53252" name="Slide Number Placeholder 3"/>
          <p:cNvSpPr>
            <a:spLocks noGrp="1"/>
          </p:cNvSpPr>
          <p:nvPr>
            <p:ph type="sldNum" sz="quarter"/>
          </p:nvPr>
        </p:nvSpPr>
        <p:spPr>
          <a:noFill/>
        </p:spPr>
        <p:txBody>
          <a:bodyPr/>
          <a:lstStyle>
            <a:lvl1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1pPr>
            <a:lvl2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2pPr>
            <a:lvl3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3pPr>
            <a:lvl4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4pPr>
            <a:lvl5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5pPr>
            <a:lvl6pPr marL="25146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6pPr>
            <a:lvl7pPr marL="29718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7pPr>
            <a:lvl8pPr marL="34290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8pPr>
            <a:lvl9pPr marL="38862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9pPr>
          </a:lstStyle>
          <a:p>
            <a:fld id="{5D6DB3D2-5192-410D-9BB9-97B3454BE43B}" type="slidenum">
              <a:rPr lang="en-GB" altLang="en-US" smtClean="0">
                <a:solidFill>
                  <a:srgbClr val="000000"/>
                </a:solidFill>
              </a:rPr>
              <a:pPr/>
              <a:t>18</a:t>
            </a:fld>
            <a:endParaRPr lang="en-GB" altLang="en-US" smtClean="0">
              <a:solidFill>
                <a:srgbClr val="000000"/>
              </a:solidFill>
            </a:endParaRPr>
          </a:p>
        </p:txBody>
      </p:sp>
    </p:spTree>
    <p:extLst>
      <p:ext uri="{BB962C8B-B14F-4D97-AF65-F5344CB8AC3E}">
        <p14:creationId xmlns:p14="http://schemas.microsoft.com/office/powerpoint/2010/main" val="4169805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a:xfrm>
            <a:off x="682916" y="4713767"/>
            <a:ext cx="5417685" cy="4447577"/>
          </a:xfrm>
        </p:spPr>
        <p:txBody>
          <a:bodyPr/>
          <a:lstStyle/>
          <a:p>
            <a:pPr>
              <a:defRPr/>
            </a:pPr>
            <a:endParaRPr lang="en-GB" sz="1600" dirty="0">
              <a:latin typeface="+mn-lt"/>
            </a:endParaRPr>
          </a:p>
        </p:txBody>
      </p:sp>
      <p:sp>
        <p:nvSpPr>
          <p:cNvPr id="53252" name="Slide Number Placeholder 3"/>
          <p:cNvSpPr>
            <a:spLocks noGrp="1"/>
          </p:cNvSpPr>
          <p:nvPr>
            <p:ph type="sldNum" sz="quarter"/>
          </p:nvPr>
        </p:nvSpPr>
        <p:spPr>
          <a:noFill/>
        </p:spPr>
        <p:txBody>
          <a:bodyPr/>
          <a:lstStyle>
            <a:lvl1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1pPr>
            <a:lvl2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2pPr>
            <a:lvl3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3pPr>
            <a:lvl4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4pPr>
            <a:lvl5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5pPr>
            <a:lvl6pPr marL="25146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6pPr>
            <a:lvl7pPr marL="29718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7pPr>
            <a:lvl8pPr marL="34290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8pPr>
            <a:lvl9pPr marL="38862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9pPr>
          </a:lstStyle>
          <a:p>
            <a:fld id="{5D6DB3D2-5192-410D-9BB9-97B3454BE43B}" type="slidenum">
              <a:rPr lang="en-GB" altLang="en-US" smtClean="0">
                <a:solidFill>
                  <a:srgbClr val="000000"/>
                </a:solidFill>
              </a:rPr>
              <a:pPr/>
              <a:t>19</a:t>
            </a:fld>
            <a:endParaRPr lang="en-GB" altLang="en-US" smtClean="0">
              <a:solidFill>
                <a:srgbClr val="000000"/>
              </a:solidFill>
            </a:endParaRPr>
          </a:p>
        </p:txBody>
      </p:sp>
    </p:spTree>
    <p:extLst>
      <p:ext uri="{BB962C8B-B14F-4D97-AF65-F5344CB8AC3E}">
        <p14:creationId xmlns:p14="http://schemas.microsoft.com/office/powerpoint/2010/main" val="610224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2</a:t>
            </a:fld>
            <a:endParaRPr lang="en-GB"/>
          </a:p>
        </p:txBody>
      </p:sp>
    </p:spTree>
    <p:extLst>
      <p:ext uri="{BB962C8B-B14F-4D97-AF65-F5344CB8AC3E}">
        <p14:creationId xmlns:p14="http://schemas.microsoft.com/office/powerpoint/2010/main" val="1821398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3</a:t>
            </a:fld>
            <a:endParaRPr lang="en-GB"/>
          </a:p>
        </p:txBody>
      </p:sp>
    </p:spTree>
    <p:extLst>
      <p:ext uri="{BB962C8B-B14F-4D97-AF65-F5344CB8AC3E}">
        <p14:creationId xmlns:p14="http://schemas.microsoft.com/office/powerpoint/2010/main" val="2527072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4</a:t>
            </a:fld>
            <a:endParaRPr lang="en-GB"/>
          </a:p>
        </p:txBody>
      </p:sp>
    </p:spTree>
    <p:extLst>
      <p:ext uri="{BB962C8B-B14F-4D97-AF65-F5344CB8AC3E}">
        <p14:creationId xmlns:p14="http://schemas.microsoft.com/office/powerpoint/2010/main" val="256232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5</a:t>
            </a:fld>
            <a:endParaRPr lang="en-GB"/>
          </a:p>
        </p:txBody>
      </p:sp>
    </p:spTree>
    <p:extLst>
      <p:ext uri="{BB962C8B-B14F-4D97-AF65-F5344CB8AC3E}">
        <p14:creationId xmlns:p14="http://schemas.microsoft.com/office/powerpoint/2010/main" val="1707577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a:xfrm>
            <a:off x="682916" y="4713767"/>
            <a:ext cx="5417685" cy="4447577"/>
          </a:xfrm>
        </p:spPr>
        <p:txBody>
          <a:bodyPr/>
          <a:lstStyle/>
          <a:p>
            <a:pPr>
              <a:defRPr/>
            </a:pPr>
            <a:endParaRPr lang="en-GB" sz="1600" dirty="0">
              <a:latin typeface="+mn-lt"/>
            </a:endParaRPr>
          </a:p>
        </p:txBody>
      </p:sp>
      <p:sp>
        <p:nvSpPr>
          <p:cNvPr id="53252" name="Slide Number Placeholder 3"/>
          <p:cNvSpPr>
            <a:spLocks noGrp="1"/>
          </p:cNvSpPr>
          <p:nvPr>
            <p:ph type="sldNum" sz="quarter"/>
          </p:nvPr>
        </p:nvSpPr>
        <p:spPr>
          <a:noFill/>
        </p:spPr>
        <p:txBody>
          <a:bodyPr/>
          <a:lstStyle>
            <a:lvl1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1pPr>
            <a:lvl2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2pPr>
            <a:lvl3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3pPr>
            <a:lvl4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4pPr>
            <a:lvl5pPr>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5pPr>
            <a:lvl6pPr marL="25146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6pPr>
            <a:lvl7pPr marL="29718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7pPr>
            <a:lvl8pPr marL="34290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8pPr>
            <a:lvl9pPr marL="3886200" indent="-228600" defTabSz="449263" eaLnBrk="0" fontAlgn="base" hangingPunct="0">
              <a:spcBef>
                <a:spcPct val="0"/>
              </a:spcBef>
              <a:spcAft>
                <a:spcPct val="0"/>
              </a:spcAft>
              <a:tabLst>
                <a:tab pos="0" algn="l"/>
                <a:tab pos="449263" algn="l"/>
                <a:tab pos="900113" algn="l"/>
                <a:tab pos="1350963" algn="l"/>
                <a:tab pos="1803400" algn="l"/>
                <a:tab pos="2254250" algn="l"/>
                <a:tab pos="2705100" algn="l"/>
                <a:tab pos="3157538" algn="l"/>
                <a:tab pos="3608388" algn="l"/>
                <a:tab pos="4059238" algn="l"/>
                <a:tab pos="4511675" algn="l"/>
                <a:tab pos="4962525" algn="l"/>
                <a:tab pos="5413375" algn="l"/>
                <a:tab pos="5865813" algn="l"/>
                <a:tab pos="6316663" algn="l"/>
                <a:tab pos="6767513" algn="l"/>
                <a:tab pos="7219950" algn="l"/>
                <a:tab pos="7670800" algn="l"/>
                <a:tab pos="8121650" algn="l"/>
                <a:tab pos="8574088" algn="l"/>
                <a:tab pos="9024938" algn="l"/>
              </a:tabLst>
              <a:defRPr>
                <a:solidFill>
                  <a:schemeClr val="bg1"/>
                </a:solidFill>
                <a:latin typeface="Arial" pitchFamily="34" charset="0"/>
                <a:ea typeface="MS Gothic" pitchFamily="49" charset="-128"/>
              </a:defRPr>
            </a:lvl9pPr>
          </a:lstStyle>
          <a:p>
            <a:fld id="{5D6DB3D2-5192-410D-9BB9-97B3454BE43B}" type="slidenum">
              <a:rPr lang="en-GB" altLang="en-US" smtClean="0">
                <a:solidFill>
                  <a:srgbClr val="000000"/>
                </a:solidFill>
              </a:rPr>
              <a:pPr/>
              <a:t>6</a:t>
            </a:fld>
            <a:endParaRPr lang="en-GB" altLang="en-US" smtClean="0">
              <a:solidFill>
                <a:srgbClr val="000000"/>
              </a:solidFill>
            </a:endParaRPr>
          </a:p>
        </p:txBody>
      </p:sp>
    </p:spTree>
    <p:extLst>
      <p:ext uri="{BB962C8B-B14F-4D97-AF65-F5344CB8AC3E}">
        <p14:creationId xmlns:p14="http://schemas.microsoft.com/office/powerpoint/2010/main" val="4197679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7</a:t>
            </a:fld>
            <a:endParaRPr lang="en-GB"/>
          </a:p>
        </p:txBody>
      </p:sp>
    </p:spTree>
    <p:extLst>
      <p:ext uri="{BB962C8B-B14F-4D97-AF65-F5344CB8AC3E}">
        <p14:creationId xmlns:p14="http://schemas.microsoft.com/office/powerpoint/2010/main" val="41392297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8</a:t>
            </a:fld>
            <a:endParaRPr lang="en-GB"/>
          </a:p>
        </p:txBody>
      </p:sp>
    </p:spTree>
    <p:extLst>
      <p:ext uri="{BB962C8B-B14F-4D97-AF65-F5344CB8AC3E}">
        <p14:creationId xmlns:p14="http://schemas.microsoft.com/office/powerpoint/2010/main" val="638398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16C4462-13AE-48B6-9EB6-B41BB659A611}" type="slidenum">
              <a:rPr lang="en-GB" smtClean="0"/>
              <a:t>9</a:t>
            </a:fld>
            <a:endParaRPr lang="en-GB"/>
          </a:p>
        </p:txBody>
      </p:sp>
    </p:spTree>
    <p:extLst>
      <p:ext uri="{BB962C8B-B14F-4D97-AF65-F5344CB8AC3E}">
        <p14:creationId xmlns:p14="http://schemas.microsoft.com/office/powerpoint/2010/main" val="428367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6E77107-F786-443B-BF41-941A75A2C898}" type="datetimeFigureOut">
              <a:rPr lang="en-GB" smtClean="0"/>
              <a:t>27/09/2016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E77107-F786-443B-BF41-941A75A2C898}" type="datetimeFigureOut">
              <a:rPr lang="en-GB" smtClean="0"/>
              <a:t>27/09/2016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E77107-F786-443B-BF41-941A75A2C898}" type="datetimeFigureOut">
              <a:rPr lang="en-GB" smtClean="0"/>
              <a:t>27/09/2016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E77107-F786-443B-BF41-941A75A2C898}" type="datetimeFigureOut">
              <a:rPr lang="en-GB" smtClean="0"/>
              <a:t>27/09/2016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E6E77107-F786-443B-BF41-941A75A2C898}" type="datetimeFigureOut">
              <a:rPr lang="en-GB" smtClean="0"/>
              <a:t>27/09/2016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6E77107-F786-443B-BF41-941A75A2C898}" type="datetimeFigureOut">
              <a:rPr lang="en-GB" smtClean="0"/>
              <a:t>27/09/2016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F45ECD-B5A0-450A-80B4-953F7A641768}"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E77107-F786-443B-BF41-941A75A2C898}" type="datetimeFigureOut">
              <a:rPr lang="en-GB" smtClean="0"/>
              <a:t>27/09/2016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E77107-F786-443B-BF41-941A75A2C898}" type="datetimeFigureOut">
              <a:rPr lang="en-GB" smtClean="0"/>
              <a:t>27/09/2016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E77107-F786-443B-BF41-941A75A2C898}" type="datetimeFigureOut">
              <a:rPr lang="en-GB" smtClean="0"/>
              <a:t>27/09/2016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E6E77107-F786-443B-BF41-941A75A2C898}" type="datetimeFigureOut">
              <a:rPr lang="en-GB" smtClean="0"/>
              <a:t>27/09/2016</a:t>
            </a:fld>
            <a:endParaRPr lang="en-GB"/>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GB"/>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E77107-F786-443B-BF41-941A75A2C898}" type="datetimeFigureOut">
              <a:rPr lang="en-GB" smtClean="0"/>
              <a:t>27/09/2016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F45ECD-B5A0-450A-80B4-953F7A641768}" type="slidenum">
              <a:rPr lang="en-GB" smtClean="0"/>
              <a:t>‹#›</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E6E77107-F786-443B-BF41-941A75A2C898}" type="datetimeFigureOut">
              <a:rPr lang="en-GB" smtClean="0"/>
              <a:t>27/09/2016</a:t>
            </a:fld>
            <a:endParaRPr lang="en-GB"/>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GB"/>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DF45ECD-B5A0-450A-80B4-953F7A64176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2000" advTm="6235"/>
    </mc:Choice>
    <mc:Fallback xmlns="">
      <p:transition spd="slow" advTm="6235"/>
    </mc:Fallback>
  </mc:AlternateConten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file:///C:\temp\Emma's%20Story.mp4"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image" Target="../media/image15.jpe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817889" y="1707204"/>
            <a:ext cx="5648623" cy="1204306"/>
          </a:xfrm>
        </p:spPr>
        <p:txBody>
          <a:bodyPr/>
          <a:lstStyle/>
          <a:p>
            <a:pPr algn="ctr"/>
            <a:r>
              <a:rPr lang="en-GB" dirty="0" smtClean="0"/>
              <a:t>SAFEGUARDING training for Taxi Drivers</a:t>
            </a:r>
            <a:endParaRPr lang="en-GB" dirty="0"/>
          </a:p>
        </p:txBody>
      </p:sp>
      <p:sp>
        <p:nvSpPr>
          <p:cNvPr id="3" name="Subtitle 2"/>
          <p:cNvSpPr>
            <a:spLocks noGrp="1"/>
          </p:cNvSpPr>
          <p:nvPr>
            <p:ph type="subTitle" idx="1"/>
          </p:nvPr>
        </p:nvSpPr>
        <p:spPr/>
        <p:txBody>
          <a:bodyPr/>
          <a:lstStyle/>
          <a:p>
            <a:r>
              <a:rPr lang="en-GB" dirty="0" smtClean="0"/>
              <a:t>In association with </a:t>
            </a:r>
            <a:endParaRPr lang="en-GB" dirty="0"/>
          </a:p>
        </p:txBody>
      </p:sp>
      <p:pic>
        <p:nvPicPr>
          <p:cNvPr id="4" name="Picture 2" descr="Q:\BSCB\General Admin\Logos\New Logo 2015\Blackpool Safeguarding Children Board cmyk.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116632"/>
            <a:ext cx="3960440" cy="974502"/>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H:\cse of all power points\taxi\police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080" y="1988840"/>
            <a:ext cx="3312368" cy="144016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6016" y="4221088"/>
            <a:ext cx="2867025" cy="1133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9297055"/>
      </p:ext>
    </p:extLst>
  </p:cSld>
  <p:clrMapOvr>
    <a:masterClrMapping/>
  </p:clrMapOvr>
  <mc:AlternateContent xmlns:mc="http://schemas.openxmlformats.org/markup-compatibility/2006" xmlns:p14="http://schemas.microsoft.com/office/powerpoint/2010/main">
    <mc:Choice Requires="p14">
      <p:transition spd="slow" p14:dur="2000" advClick="0" advTm="7733"/>
    </mc:Choice>
    <mc:Fallback xmlns="">
      <p:transition spd="slow" advClick="0" advTm="773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Who are the offenders ?</a:t>
            </a:r>
            <a:endParaRPr lang="en-GB" dirty="0"/>
          </a:p>
        </p:txBody>
      </p:sp>
      <p:sp>
        <p:nvSpPr>
          <p:cNvPr id="2" name="Content Placeholder 1"/>
          <p:cNvSpPr>
            <a:spLocks noGrp="1"/>
          </p:cNvSpPr>
          <p:nvPr>
            <p:ph idx="1"/>
          </p:nvPr>
        </p:nvSpPr>
        <p:spPr/>
        <p:txBody>
          <a:bodyPr>
            <a:normAutofit/>
          </a:bodyPr>
          <a:lstStyle/>
          <a:p>
            <a:pPr>
              <a:buFont typeface="Arial" panose="020B0604020202020204" pitchFamily="34" charset="0"/>
              <a:buChar char="•"/>
            </a:pPr>
            <a:r>
              <a:rPr lang="en-GB" sz="2200" dirty="0">
                <a:latin typeface="Arial" panose="020B0604020202020204" pitchFamily="34" charset="0"/>
                <a:cs typeface="Arial" panose="020B0604020202020204" pitchFamily="34" charset="0"/>
              </a:rPr>
              <a:t>Individuals who control adult sex workers</a:t>
            </a:r>
          </a:p>
          <a:p>
            <a:pPr>
              <a:buFont typeface="Arial" panose="020B0604020202020204" pitchFamily="34" charset="0"/>
              <a:buChar char="•"/>
            </a:pPr>
            <a:r>
              <a:rPr lang="en-GB" sz="2200" dirty="0">
                <a:latin typeface="Arial" panose="020B0604020202020204" pitchFamily="34" charset="0"/>
                <a:cs typeface="Arial" panose="020B0604020202020204" pitchFamily="34" charset="0"/>
              </a:rPr>
              <a:t>Drug dealers with links to violent crime</a:t>
            </a:r>
          </a:p>
          <a:p>
            <a:pPr>
              <a:buFont typeface="Arial" panose="020B0604020202020204" pitchFamily="34" charset="0"/>
              <a:buChar char="•"/>
            </a:pPr>
            <a:r>
              <a:rPr lang="en-GB" sz="2200" dirty="0" smtClean="0">
                <a:latin typeface="Arial" panose="020B0604020202020204" pitchFamily="34" charset="0"/>
                <a:cs typeface="Arial" panose="020B0604020202020204" pitchFamily="34" charset="0"/>
              </a:rPr>
              <a:t>People who </a:t>
            </a:r>
            <a:r>
              <a:rPr lang="en-GB" sz="2200" dirty="0">
                <a:latin typeface="Arial" panose="020B0604020202020204" pitchFamily="34" charset="0"/>
                <a:cs typeface="Arial" panose="020B0604020202020204" pitchFamily="34" charset="0"/>
              </a:rPr>
              <a:t>exploit for their own sexual gratification</a:t>
            </a:r>
          </a:p>
          <a:p>
            <a:pPr>
              <a:buFont typeface="Arial" panose="020B0604020202020204" pitchFamily="34" charset="0"/>
              <a:buChar char="•"/>
            </a:pPr>
            <a:r>
              <a:rPr lang="en-GB" sz="2200" dirty="0" smtClean="0">
                <a:latin typeface="Arial" panose="020B0604020202020204" pitchFamily="34" charset="0"/>
                <a:cs typeface="Arial" panose="020B0604020202020204" pitchFamily="34" charset="0"/>
              </a:rPr>
              <a:t>People </a:t>
            </a:r>
            <a:r>
              <a:rPr lang="en-GB" sz="2200" dirty="0">
                <a:latin typeface="Arial" panose="020B0604020202020204" pitchFamily="34" charset="0"/>
                <a:cs typeface="Arial" panose="020B0604020202020204" pitchFamily="34" charset="0"/>
              </a:rPr>
              <a:t>who pass young people to others </a:t>
            </a:r>
            <a:r>
              <a:rPr lang="en-GB" sz="2200" dirty="0" smtClean="0">
                <a:latin typeface="Arial" panose="020B0604020202020204" pitchFamily="34" charset="0"/>
                <a:cs typeface="Arial" panose="020B0604020202020204" pitchFamily="34" charset="0"/>
              </a:rPr>
              <a:t>for </a:t>
            </a:r>
            <a:r>
              <a:rPr lang="en-GB" sz="2200" dirty="0">
                <a:latin typeface="Arial" panose="020B0604020202020204" pitchFamily="34" charset="0"/>
                <a:cs typeface="Arial" panose="020B0604020202020204" pitchFamily="34" charset="0"/>
              </a:rPr>
              <a:t>sex</a:t>
            </a:r>
          </a:p>
          <a:p>
            <a:pPr>
              <a:buFont typeface="Arial" panose="020B0604020202020204" pitchFamily="34" charset="0"/>
              <a:buChar char="•"/>
            </a:pPr>
            <a:r>
              <a:rPr lang="en-GB" sz="2200" dirty="0" smtClean="0">
                <a:latin typeface="Arial" panose="020B0604020202020204" pitchFamily="34" charset="0"/>
                <a:cs typeface="Arial" panose="020B0604020202020204" pitchFamily="34" charset="0"/>
              </a:rPr>
              <a:t>Male or female </a:t>
            </a:r>
            <a:r>
              <a:rPr lang="en-GB" sz="2200" dirty="0">
                <a:latin typeface="Arial" panose="020B0604020202020204" pitchFamily="34" charset="0"/>
                <a:cs typeface="Arial" panose="020B0604020202020204" pitchFamily="34" charset="0"/>
              </a:rPr>
              <a:t>offenders</a:t>
            </a:r>
          </a:p>
          <a:p>
            <a:pPr>
              <a:buFont typeface="Arial" panose="020B0604020202020204" pitchFamily="34" charset="0"/>
              <a:buChar char="•"/>
            </a:pPr>
            <a:r>
              <a:rPr lang="en-GB" sz="2200" dirty="0">
                <a:latin typeface="Arial" panose="020B0604020202020204" pitchFamily="34" charset="0"/>
                <a:cs typeface="Arial" panose="020B0604020202020204" pitchFamily="34" charset="0"/>
              </a:rPr>
              <a:t>Other young </a:t>
            </a:r>
            <a:r>
              <a:rPr lang="en-GB" sz="2200" dirty="0" smtClean="0">
                <a:latin typeface="Arial" panose="020B0604020202020204" pitchFamily="34" charset="0"/>
                <a:cs typeface="Arial" panose="020B0604020202020204" pitchFamily="34" charset="0"/>
              </a:rPr>
              <a:t>people</a:t>
            </a:r>
          </a:p>
          <a:p>
            <a:pPr>
              <a:buFont typeface="Arial" panose="020B0604020202020204" pitchFamily="34" charset="0"/>
              <a:buChar char="•"/>
            </a:pPr>
            <a:r>
              <a:rPr lang="en-GB" sz="2200" dirty="0" smtClean="0">
                <a:latin typeface="Arial" panose="020B0604020202020204" pitchFamily="34" charset="0"/>
                <a:cs typeface="Arial" panose="020B0604020202020204" pitchFamily="34" charset="0"/>
              </a:rPr>
              <a:t>There is no set profile, </a:t>
            </a:r>
            <a:r>
              <a:rPr lang="en-GB" sz="2200" dirty="0" smtClean="0">
                <a:solidFill>
                  <a:srgbClr val="FF0000"/>
                </a:solidFill>
                <a:latin typeface="Arial" panose="020B0604020202020204" pitchFamily="34" charset="0"/>
                <a:cs typeface="Arial" panose="020B0604020202020204" pitchFamily="34" charset="0"/>
              </a:rPr>
              <a:t>any-one </a:t>
            </a:r>
            <a:r>
              <a:rPr lang="en-GB" sz="2200" dirty="0" smtClean="0">
                <a:latin typeface="Arial" panose="020B0604020202020204" pitchFamily="34" charset="0"/>
                <a:cs typeface="Arial" panose="020B0604020202020204" pitchFamily="34" charset="0"/>
              </a:rPr>
              <a:t>can be a perpetrator of CSE regardless of ethnicity, age or gender</a:t>
            </a:r>
            <a:endParaRPr lang="en-GB" sz="2200" dirty="0">
              <a:latin typeface="Arial" panose="020B0604020202020204" pitchFamily="34" charset="0"/>
              <a:cs typeface="Arial" panose="020B0604020202020204" pitchFamily="34" charset="0"/>
            </a:endParaRPr>
          </a:p>
          <a:p>
            <a:endParaRPr lang="en-GB"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8858" y="6093296"/>
            <a:ext cx="2395537"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3690558"/>
      </p:ext>
    </p:extLst>
  </p:cSld>
  <p:clrMapOvr>
    <a:masterClrMapping/>
  </p:clrMapOvr>
  <mc:AlternateContent xmlns:mc="http://schemas.openxmlformats.org/markup-compatibility/2006" xmlns:p14="http://schemas.microsoft.com/office/powerpoint/2010/main">
    <mc:Choice Requires="p14">
      <p:transition spd="slow" p14:dur="2000" advClick="0" advTm="25904"/>
    </mc:Choice>
    <mc:Fallback xmlns="">
      <p:transition spd="slow" advClick="0" advTm="25904"/>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0332" y="6093295"/>
            <a:ext cx="2395537"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83568" y="332656"/>
            <a:ext cx="7848872" cy="523220"/>
          </a:xfrm>
          <a:prstGeom prst="rect">
            <a:avLst/>
          </a:prstGeom>
          <a:noFill/>
        </p:spPr>
        <p:txBody>
          <a:bodyPr wrap="square" rtlCol="0">
            <a:spAutoFit/>
          </a:bodyPr>
          <a:lstStyle/>
          <a:p>
            <a:r>
              <a:rPr lang="en-GB" sz="2800" b="1" dirty="0" smtClean="0"/>
              <a:t>INFORMATION TO SHARE</a:t>
            </a:r>
            <a:endParaRPr lang="en-GB" sz="2800" b="1" dirty="0"/>
          </a:p>
        </p:txBody>
      </p:sp>
      <p:sp>
        <p:nvSpPr>
          <p:cNvPr id="6" name="TextBox 5"/>
          <p:cNvSpPr txBox="1"/>
          <p:nvPr/>
        </p:nvSpPr>
        <p:spPr>
          <a:xfrm>
            <a:off x="755576" y="980728"/>
            <a:ext cx="7488832" cy="4247317"/>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During a call to </a:t>
            </a:r>
            <a:r>
              <a:rPr lang="en-GB" b="1" dirty="0" smtClean="0">
                <a:latin typeface="Arial" panose="020B0604020202020204" pitchFamily="34" charset="0"/>
                <a:cs typeface="Arial" panose="020B0604020202020204" pitchFamily="34" charset="0"/>
              </a:rPr>
              <a:t>101</a:t>
            </a:r>
            <a:r>
              <a:rPr lang="en-GB" dirty="0" smtClean="0">
                <a:latin typeface="Arial" panose="020B0604020202020204" pitchFamily="34" charset="0"/>
                <a:cs typeface="Arial" panose="020B0604020202020204" pitchFamily="34" charset="0"/>
              </a:rPr>
              <a:t> or </a:t>
            </a:r>
            <a:r>
              <a:rPr lang="en-GB" b="1" dirty="0" err="1" smtClean="0">
                <a:latin typeface="Arial" panose="020B0604020202020204" pitchFamily="34" charset="0"/>
                <a:cs typeface="Arial" panose="020B0604020202020204" pitchFamily="34" charset="0"/>
              </a:rPr>
              <a:t>Crimestoppers</a:t>
            </a:r>
            <a:r>
              <a:rPr lang="en-GB" dirty="0" smtClean="0">
                <a:latin typeface="Arial" panose="020B0604020202020204" pitchFamily="34" charset="0"/>
                <a:cs typeface="Arial" panose="020B0604020202020204" pitchFamily="34" charset="0"/>
              </a:rPr>
              <a:t> or in an emergency situation </a:t>
            </a:r>
            <a:r>
              <a:rPr lang="en-GB" b="1" dirty="0" smtClean="0">
                <a:latin typeface="Arial" panose="020B0604020202020204" pitchFamily="34" charset="0"/>
                <a:cs typeface="Arial" panose="020B0604020202020204" pitchFamily="34" charset="0"/>
              </a:rPr>
              <a:t>999 the </a:t>
            </a:r>
            <a:r>
              <a:rPr lang="en-GB" dirty="0" smtClean="0">
                <a:latin typeface="Arial" panose="020B0604020202020204" pitchFamily="34" charset="0"/>
                <a:cs typeface="Arial" panose="020B0604020202020204" pitchFamily="34" charset="0"/>
              </a:rPr>
              <a:t>following information would be useful to pass on</a:t>
            </a:r>
          </a:p>
          <a:p>
            <a:endParaRPr lang="en-GB" dirty="0" smtClean="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Names of your passengers if known</a:t>
            </a: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Locations and addresses of the places you are concerned about – such as where you picked up and dropped off at</a:t>
            </a: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Description of the people in your cab if you can see them clearly</a:t>
            </a: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If there is a car you think is suspicious or you drop off a young person who then gets into another car, make a note of the vehicle registration and/or a description of the car</a:t>
            </a:r>
          </a:p>
          <a:p>
            <a:pPr marL="285750" indent="-285750">
              <a:buFont typeface="Arial" panose="020B0604020202020204" pitchFamily="34" charset="0"/>
              <a:buChar char="•"/>
            </a:pPr>
            <a:r>
              <a:rPr lang="en-GB" sz="2000" dirty="0" smtClean="0">
                <a:latin typeface="Arial" panose="020B0604020202020204" pitchFamily="34" charset="0"/>
                <a:cs typeface="Arial" panose="020B0604020202020204" pitchFamily="34" charset="0"/>
              </a:rPr>
              <a:t>Share what is concerning you about the activity</a:t>
            </a:r>
          </a:p>
          <a:p>
            <a:endParaRPr lang="en-GB" dirty="0" smtClean="0"/>
          </a:p>
          <a:p>
            <a:endParaRPr lang="en-GB" dirty="0"/>
          </a:p>
        </p:txBody>
      </p:sp>
    </p:spTree>
    <p:extLst>
      <p:ext uri="{BB962C8B-B14F-4D97-AF65-F5344CB8AC3E}">
        <p14:creationId xmlns:p14="http://schemas.microsoft.com/office/powerpoint/2010/main" val="482448981"/>
      </p:ext>
    </p:extLst>
  </p:cSld>
  <p:clrMapOvr>
    <a:masterClrMapping/>
  </p:clrMapOvr>
  <mc:AlternateContent xmlns:mc="http://schemas.openxmlformats.org/markup-compatibility/2006" xmlns:p14="http://schemas.microsoft.com/office/powerpoint/2010/main">
    <mc:Choice Requires="p14">
      <p:transition spd="slow" p14:dur="2000" advClick="0" advTm="26081"/>
    </mc:Choice>
    <mc:Fallback xmlns="">
      <p:transition spd="slow" advClick="0" advTm="26081"/>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Human Trafficking</a:t>
            </a:r>
            <a:endParaRPr lang="en-GB" dirty="0"/>
          </a:p>
        </p:txBody>
      </p:sp>
      <p:sp>
        <p:nvSpPr>
          <p:cNvPr id="3" name="Content Placeholder 2"/>
          <p:cNvSpPr>
            <a:spLocks noGrp="1"/>
          </p:cNvSpPr>
          <p:nvPr>
            <p:ph idx="1"/>
          </p:nvPr>
        </p:nvSpPr>
        <p:spPr>
          <a:xfrm>
            <a:off x="772656" y="1195599"/>
            <a:ext cx="7520940" cy="3579849"/>
          </a:xfrm>
        </p:spPr>
        <p:txBody>
          <a:bodyPr>
            <a:normAutofit lnSpcReduction="10000"/>
          </a:bodyPr>
          <a:lstStyle/>
          <a:p>
            <a:r>
              <a:rPr lang="en-GB" dirty="0" smtClean="0">
                <a:latin typeface="Arial" panose="020B0604020202020204" pitchFamily="34" charset="0"/>
                <a:cs typeface="Arial" panose="020B0604020202020204" pitchFamily="34" charset="0"/>
              </a:rPr>
              <a:t>     Children and young people who are victims of sexual exploitation are also vulnerable</a:t>
            </a:r>
            <a:r>
              <a:rPr lang="en-GB" dirty="0">
                <a:latin typeface="Arial" panose="020B0604020202020204" pitchFamily="34" charset="0"/>
                <a:cs typeface="Arial" panose="020B0604020202020204" pitchFamily="34" charset="0"/>
              </a:rPr>
              <a:t> </a:t>
            </a:r>
            <a:r>
              <a:rPr lang="en-GB" dirty="0" smtClean="0">
                <a:latin typeface="Arial" panose="020B0604020202020204" pitchFamily="34" charset="0"/>
                <a:cs typeface="Arial" panose="020B0604020202020204" pitchFamily="34" charset="0"/>
              </a:rPr>
              <a:t>to trafficking across towns and cities.</a:t>
            </a:r>
          </a:p>
          <a:p>
            <a:r>
              <a:rPr lang="en-GB" dirty="0" smtClean="0">
                <a:latin typeface="Arial" panose="020B0604020202020204" pitchFamily="34" charset="0"/>
                <a:cs typeface="Arial" panose="020B0604020202020204" pitchFamily="34" charset="0"/>
              </a:rPr>
              <a:t>      Trafficking involves the illegal trade in human beings for the purpose of sexual activity.</a:t>
            </a:r>
          </a:p>
          <a:p>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The recognition of trafficking within the UK applies </a:t>
            </a:r>
          </a:p>
          <a:p>
            <a:r>
              <a:rPr lang="en-GB" dirty="0" smtClean="0">
                <a:solidFill>
                  <a:srgbClr val="FF0000"/>
                </a:solidFill>
                <a:latin typeface="Arial" panose="020B0604020202020204" pitchFamily="34" charset="0"/>
                <a:cs typeface="Arial" panose="020B0604020202020204" pitchFamily="34" charset="0"/>
              </a:rPr>
              <a:t>irrespective of the distance travelled (any distance)</a:t>
            </a:r>
          </a:p>
          <a:p>
            <a:r>
              <a:rPr lang="en-GB" dirty="0" smtClean="0">
                <a:latin typeface="Arial" panose="020B0604020202020204" pitchFamily="34" charset="0"/>
                <a:cs typeface="Arial" panose="020B0604020202020204" pitchFamily="34" charset="0"/>
              </a:rPr>
              <a:t>and can be applied to journeys in or out of</a:t>
            </a:r>
          </a:p>
          <a:p>
            <a:r>
              <a:rPr lang="en-GB" dirty="0" smtClean="0">
                <a:latin typeface="Arial" panose="020B0604020202020204" pitchFamily="34" charset="0"/>
                <a:cs typeface="Arial" panose="020B0604020202020204" pitchFamily="34" charset="0"/>
              </a:rPr>
              <a:t>the Wyre area, between towns or simply from</a:t>
            </a:r>
          </a:p>
          <a:p>
            <a:r>
              <a:rPr lang="en-GB" dirty="0" smtClean="0">
                <a:latin typeface="Arial" panose="020B0604020202020204" pitchFamily="34" charset="0"/>
                <a:cs typeface="Arial" panose="020B0604020202020204" pitchFamily="34" charset="0"/>
              </a:rPr>
              <a:t>one house to another in the same town., or even</a:t>
            </a:r>
          </a:p>
          <a:p>
            <a:r>
              <a:rPr lang="en-GB" dirty="0" smtClean="0">
                <a:latin typeface="Arial" panose="020B0604020202020204" pitchFamily="34" charset="0"/>
                <a:cs typeface="Arial" panose="020B0604020202020204" pitchFamily="34" charset="0"/>
              </a:rPr>
              <a:t>next door!</a:t>
            </a:r>
          </a:p>
          <a:p>
            <a:endParaRPr lang="en-GB" dirty="0"/>
          </a:p>
          <a:p>
            <a:endParaRPr lang="en-GB" dirty="0" smtClean="0"/>
          </a:p>
          <a:p>
            <a:endParaRPr lang="en-GB" dirty="0"/>
          </a:p>
        </p:txBody>
      </p:sp>
      <p:pic>
        <p:nvPicPr>
          <p:cNvPr id="3074" name="Picture 2" descr="H:\cse of all power points\taxi\black ca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2930802"/>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6755388"/>
      </p:ext>
    </p:extLst>
  </p:cSld>
  <p:clrMapOvr>
    <a:masterClrMapping/>
  </p:clrMapOvr>
  <mc:AlternateContent xmlns:mc="http://schemas.openxmlformats.org/markup-compatibility/2006" xmlns:p14="http://schemas.microsoft.com/office/powerpoint/2010/main">
    <mc:Choice Requires="p14">
      <p:transition spd="slow" p14:dur="2000" advClick="0" advTm="25854"/>
    </mc:Choice>
    <mc:Fallback xmlns="">
      <p:transition spd="slow" advClick="0" advTm="25854"/>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Human Trafficking </a:t>
            </a:r>
            <a:endParaRPr lang="en-GB" dirty="0"/>
          </a:p>
        </p:txBody>
      </p:sp>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588224" y="6093296"/>
            <a:ext cx="2395936" cy="59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27584" y="1052736"/>
            <a:ext cx="7488832" cy="7017306"/>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Most </a:t>
            </a:r>
            <a:r>
              <a:rPr lang="en-GB" dirty="0">
                <a:latin typeface="Arial" panose="020B0604020202020204" pitchFamily="34" charset="0"/>
                <a:cs typeface="Arial" panose="020B0604020202020204" pitchFamily="34" charset="0"/>
              </a:rPr>
              <a:t>children and adults are trafficked for financial </a:t>
            </a:r>
            <a:r>
              <a:rPr lang="en-GB" dirty="0" smtClean="0">
                <a:latin typeface="Arial" panose="020B0604020202020204" pitchFamily="34" charset="0"/>
                <a:cs typeface="Arial" panose="020B0604020202020204" pitchFamily="34" charset="0"/>
              </a:rPr>
              <a:t>gain, that means they are taken from one place to another, where they are abused, either mentally or physically or both.</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Trafficking is carried out by organised gangs and individuals.</a:t>
            </a:r>
          </a:p>
          <a:p>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There </a:t>
            </a:r>
            <a:r>
              <a:rPr lang="en-GB" dirty="0">
                <a:latin typeface="Arial" panose="020B0604020202020204" pitchFamily="34" charset="0"/>
                <a:cs typeface="Arial" panose="020B0604020202020204" pitchFamily="34" charset="0"/>
              </a:rPr>
              <a:t>is a process of </a:t>
            </a:r>
            <a:r>
              <a:rPr lang="en-GB" dirty="0" smtClean="0">
                <a:latin typeface="Arial" panose="020B0604020202020204" pitchFamily="34" charset="0"/>
                <a:cs typeface="Arial" panose="020B0604020202020204" pitchFamily="34" charset="0"/>
              </a:rPr>
              <a:t>:</a:t>
            </a:r>
          </a:p>
          <a:p>
            <a:r>
              <a:rPr lang="en-GB" dirty="0" smtClean="0">
                <a:latin typeface="Arial" panose="020B0604020202020204" pitchFamily="34" charset="0"/>
                <a:cs typeface="Arial" panose="020B0604020202020204" pitchFamily="34" charset="0"/>
              </a:rPr>
              <a:t>Recruitment </a:t>
            </a:r>
            <a:r>
              <a:rPr lang="en-GB" dirty="0">
                <a:latin typeface="Arial" panose="020B0604020202020204" pitchFamily="34" charset="0"/>
                <a:cs typeface="Arial" panose="020B0604020202020204" pitchFamily="34" charset="0"/>
              </a:rPr>
              <a:t>(grooming)</a:t>
            </a:r>
          </a:p>
          <a:p>
            <a:r>
              <a:rPr lang="en-GB" dirty="0" smtClean="0">
                <a:latin typeface="Arial" panose="020B0604020202020204" pitchFamily="34" charset="0"/>
                <a:cs typeface="Arial" panose="020B0604020202020204" pitchFamily="34" charset="0"/>
              </a:rPr>
              <a:t>Travel (to and from the venue)</a:t>
            </a: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Arrival (at the premises where the abuse takes place)</a:t>
            </a: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Exploitation (the abuse)</a:t>
            </a:r>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Rescue/escape (from the abusers)                                             </a:t>
            </a:r>
            <a:endParaRPr lang="en-GB" dirty="0">
              <a:latin typeface="Arial" panose="020B0604020202020204" pitchFamily="34" charset="0"/>
              <a:cs typeface="Arial" panose="020B0604020202020204" pitchFamily="34" charset="0"/>
            </a:endParaRPr>
          </a:p>
          <a:p>
            <a:r>
              <a:rPr lang="en-GB" dirty="0" smtClean="0"/>
              <a:t> </a:t>
            </a:r>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47794" y="3861048"/>
            <a:ext cx="2863017" cy="19615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72086803"/>
      </p:ext>
    </p:extLst>
  </p:cSld>
  <p:clrMapOvr>
    <a:masterClrMapping/>
  </p:clrMapOvr>
  <mc:AlternateContent xmlns:mc="http://schemas.openxmlformats.org/markup-compatibility/2006" xmlns:p14="http://schemas.microsoft.com/office/powerpoint/2010/main">
    <mc:Choice Requires="p14">
      <p:transition spd="slow" p14:dur="2000" advClick="0" advTm="21078"/>
    </mc:Choice>
    <mc:Fallback xmlns="">
      <p:transition spd="slow" advClick="0" advTm="21078"/>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What does this mean for  you?</a:t>
            </a:r>
            <a:endParaRPr lang="en-GB" dirty="0"/>
          </a:p>
        </p:txBody>
      </p:sp>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588224" y="6093296"/>
            <a:ext cx="2395936" cy="59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27584" y="1052736"/>
            <a:ext cx="7488832" cy="7109639"/>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As children</a:t>
            </a:r>
            <a:r>
              <a:rPr lang="en-GB" dirty="0">
                <a:solidFill>
                  <a:srgbClr val="FF0000"/>
                </a:solidFill>
                <a:latin typeface="Arial" panose="020B0604020202020204" pitchFamily="34" charset="0"/>
                <a:cs typeface="Arial" panose="020B0604020202020204" pitchFamily="34" charset="0"/>
              </a:rPr>
              <a:t> cannot </a:t>
            </a:r>
            <a:r>
              <a:rPr lang="en-GB" dirty="0">
                <a:latin typeface="Arial" panose="020B0604020202020204" pitchFamily="34" charset="0"/>
                <a:cs typeface="Arial" panose="020B0604020202020204" pitchFamily="34" charset="0"/>
              </a:rPr>
              <a:t>consent to be </a:t>
            </a:r>
            <a:r>
              <a:rPr lang="en-GB" dirty="0" smtClean="0">
                <a:latin typeface="Arial" panose="020B0604020202020204" pitchFamily="34" charset="0"/>
                <a:cs typeface="Arial" panose="020B0604020202020204" pitchFamily="34" charset="0"/>
              </a:rPr>
              <a:t>exploited, Human </a:t>
            </a:r>
            <a:r>
              <a:rPr lang="en-GB" dirty="0">
                <a:latin typeface="Arial" panose="020B0604020202020204" pitchFamily="34" charset="0"/>
                <a:cs typeface="Arial" panose="020B0604020202020204" pitchFamily="34" charset="0"/>
              </a:rPr>
              <a:t>Trafficking is an offence under the</a:t>
            </a:r>
            <a:r>
              <a:rPr lang="en-GB" dirty="0" smtClean="0">
                <a:latin typeface="Arial" panose="020B0604020202020204" pitchFamily="34" charset="0"/>
                <a:cs typeface="Arial" panose="020B0604020202020204" pitchFamily="34" charset="0"/>
              </a:rPr>
              <a:t>:</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Sexual Offences Act  (2003) - for sexual exploitation, Asylum and Immigration Act (2004) - for exploitation </a:t>
            </a:r>
            <a:endParaRPr lang="en-GB" dirty="0" smtClean="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Coroners &amp; Justice Act (2009) – for slavery servitude and forced or compulsory </a:t>
            </a:r>
            <a:r>
              <a:rPr lang="en-GB" dirty="0" smtClean="0">
                <a:latin typeface="Arial" panose="020B0604020202020204" pitchFamily="34" charset="0"/>
                <a:cs typeface="Arial" panose="020B0604020202020204" pitchFamily="34" charset="0"/>
              </a:rPr>
              <a:t>labour</a:t>
            </a:r>
          </a:p>
          <a:p>
            <a:endParaRPr lang="en-GB" dirty="0">
              <a:latin typeface="Arial" panose="020B0604020202020204" pitchFamily="34" charset="0"/>
              <a:cs typeface="Arial" panose="020B0604020202020204" pitchFamily="34" charset="0"/>
            </a:endParaRPr>
          </a:p>
          <a:p>
            <a:r>
              <a:rPr lang="en-GB" sz="2000" dirty="0" smtClean="0">
                <a:solidFill>
                  <a:srgbClr val="FF0000"/>
                </a:solidFill>
                <a:latin typeface="Arial" panose="020B0604020202020204" pitchFamily="34" charset="0"/>
                <a:cs typeface="Arial" panose="020B0604020202020204" pitchFamily="34" charset="0"/>
              </a:rPr>
              <a:t>If </a:t>
            </a:r>
            <a:r>
              <a:rPr lang="en-GB" sz="2000" b="1" dirty="0" smtClean="0">
                <a:solidFill>
                  <a:srgbClr val="FF0000"/>
                </a:solidFill>
                <a:latin typeface="Arial" panose="020B0604020202020204" pitchFamily="34" charset="0"/>
                <a:cs typeface="Arial" panose="020B0604020202020204" pitchFamily="34" charset="0"/>
              </a:rPr>
              <a:t>anyone</a:t>
            </a:r>
            <a:r>
              <a:rPr lang="en-GB" sz="2000" dirty="0" smtClean="0">
                <a:solidFill>
                  <a:srgbClr val="FF0000"/>
                </a:solidFill>
                <a:latin typeface="Arial" panose="020B0604020202020204" pitchFamily="34" charset="0"/>
                <a:cs typeface="Arial" panose="020B0604020202020204" pitchFamily="34" charset="0"/>
              </a:rPr>
              <a:t> </a:t>
            </a:r>
            <a:r>
              <a:rPr lang="en-GB" sz="2000" dirty="0">
                <a:solidFill>
                  <a:srgbClr val="FF0000"/>
                </a:solidFill>
                <a:latin typeface="Arial" panose="020B0604020202020204" pitchFamily="34" charset="0"/>
                <a:cs typeface="Arial" panose="020B0604020202020204" pitchFamily="34" charset="0"/>
              </a:rPr>
              <a:t>transports a child knowing or believing that child will be sexually exploited during or after the journey the driver will commit an offence of </a:t>
            </a:r>
            <a:r>
              <a:rPr lang="en-GB" sz="2000" u="sng" dirty="0">
                <a:solidFill>
                  <a:srgbClr val="FF0000"/>
                </a:solidFill>
                <a:latin typeface="Arial" panose="020B0604020202020204" pitchFamily="34" charset="0"/>
                <a:cs typeface="Arial" panose="020B0604020202020204" pitchFamily="34" charset="0"/>
              </a:rPr>
              <a:t>Human Trafficking</a:t>
            </a:r>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spTree>
    <p:extLst>
      <p:ext uri="{BB962C8B-B14F-4D97-AF65-F5344CB8AC3E}">
        <p14:creationId xmlns:p14="http://schemas.microsoft.com/office/powerpoint/2010/main" val="64180380"/>
      </p:ext>
    </p:extLst>
  </p:cSld>
  <p:clrMapOvr>
    <a:masterClrMapping/>
  </p:clrMapOvr>
  <mc:AlternateContent xmlns:mc="http://schemas.openxmlformats.org/markup-compatibility/2006" xmlns:p14="http://schemas.microsoft.com/office/powerpoint/2010/main">
    <mc:Choice Requires="p14">
      <p:transition spd="slow" p14:dur="2000" advClick="0" advTm="21057"/>
    </mc:Choice>
    <mc:Fallback xmlns="">
      <p:transition spd="slow" advClick="0" advTm="21057"/>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Say something if you see something</a:t>
            </a:r>
            <a:endParaRPr lang="en-GB" dirty="0"/>
          </a:p>
        </p:txBody>
      </p:sp>
      <p:pic>
        <p:nvPicPr>
          <p:cNvPr id="4"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tretch>
            <a:fillRect/>
          </a:stretch>
        </p:blipFill>
        <p:spPr bwMode="auto">
          <a:xfrm>
            <a:off x="6588224" y="6092130"/>
            <a:ext cx="2395813" cy="5892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27584" y="1196752"/>
            <a:ext cx="7488832" cy="5078313"/>
          </a:xfrm>
          <a:prstGeom prst="rect">
            <a:avLst/>
          </a:prstGeom>
          <a:noFill/>
        </p:spPr>
        <p:txBody>
          <a:bodyPr wrap="square" rtlCol="0">
            <a:spAutoFit/>
          </a:bodyPr>
          <a:lstStyle/>
          <a:p>
            <a:r>
              <a:rPr lang="en-GB" dirty="0" smtClean="0">
                <a:latin typeface="Arial" panose="020B0604020202020204" pitchFamily="34" charset="0"/>
                <a:cs typeface="Arial" panose="020B0604020202020204" pitchFamily="34" charset="0"/>
              </a:rPr>
              <a:t>We believe that local businesses can play a positive role in preventing CSE and human trafficking, which puts children and your business at risk.</a:t>
            </a:r>
          </a:p>
          <a:p>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Licensed drivers can specifically form a crucial part of the fight against these issues and be the eyes and ears of the community, providing potentially important information to authorities.</a:t>
            </a:r>
            <a:endParaRPr lang="en-GB" dirty="0">
              <a:latin typeface="Arial" panose="020B0604020202020204" pitchFamily="34" charset="0"/>
              <a:cs typeface="Arial" panose="020B0604020202020204" pitchFamily="34" charset="0"/>
            </a:endParaRPr>
          </a:p>
          <a:p>
            <a:endParaRPr lang="en-GB" dirty="0" smtClean="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By working together we can play a positive role in protecting children and local businesses from this activity.</a:t>
            </a:r>
          </a:p>
          <a:p>
            <a:endParaRPr lang="en-GB" dirty="0">
              <a:latin typeface="Arial" panose="020B0604020202020204" pitchFamily="34" charset="0"/>
              <a:cs typeface="Arial" panose="020B0604020202020204" pitchFamily="34" charset="0"/>
            </a:endParaRPr>
          </a:p>
          <a:p>
            <a:r>
              <a:rPr lang="en-GB" b="1" dirty="0" smtClean="0">
                <a:latin typeface="Arial" panose="020B0604020202020204" pitchFamily="34" charset="0"/>
                <a:cs typeface="Arial" panose="020B0604020202020204" pitchFamily="34" charset="0"/>
              </a:rPr>
              <a:t>Safeguarding is everyone’s responsibility, not just drivers, but operators, proprietors, members of the public, local authorities and other agencies</a:t>
            </a:r>
            <a:r>
              <a:rPr lang="en-GB" dirty="0" smtClean="0"/>
              <a:t>.</a:t>
            </a:r>
          </a:p>
          <a:p>
            <a:endParaRPr lang="en-GB" dirty="0"/>
          </a:p>
          <a:p>
            <a:endParaRPr lang="en-GB" dirty="0" smtClean="0"/>
          </a:p>
          <a:p>
            <a:endParaRPr lang="en-GB" dirty="0"/>
          </a:p>
          <a:p>
            <a:endParaRPr lang="en-GB" dirty="0"/>
          </a:p>
        </p:txBody>
      </p:sp>
    </p:spTree>
    <p:extLst>
      <p:ext uri="{BB962C8B-B14F-4D97-AF65-F5344CB8AC3E}">
        <p14:creationId xmlns:p14="http://schemas.microsoft.com/office/powerpoint/2010/main" val="196553334"/>
      </p:ext>
    </p:extLst>
  </p:cSld>
  <p:clrMapOvr>
    <a:masterClrMapping/>
  </p:clrMapOvr>
  <mc:AlternateContent xmlns:mc="http://schemas.openxmlformats.org/markup-compatibility/2006" xmlns:p14="http://schemas.microsoft.com/office/powerpoint/2010/main">
    <mc:Choice Requires="p14">
      <p:transition spd="slow" p14:dur="2000" advClick="0" advTm="25993"/>
    </mc:Choice>
    <mc:Fallback xmlns="">
      <p:transition spd="slow" advClick="0" advTm="25993"/>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CSE video</a:t>
            </a:r>
            <a:endParaRPr lang="en-GB" dirty="0"/>
          </a:p>
        </p:txBody>
      </p:sp>
      <p:sp>
        <p:nvSpPr>
          <p:cNvPr id="3" name="Content Placeholder 2"/>
          <p:cNvSpPr>
            <a:spLocks noGrp="1"/>
          </p:cNvSpPr>
          <p:nvPr>
            <p:ph idx="1"/>
          </p:nvPr>
        </p:nvSpPr>
        <p:spPr/>
        <p:txBody>
          <a:bodyPr>
            <a:normAutofit lnSpcReduction="10000"/>
          </a:bodyPr>
          <a:lstStyle/>
          <a:p>
            <a:pPr algn="ctr"/>
            <a:r>
              <a:rPr lang="en-GB" sz="1800" dirty="0" smtClean="0"/>
              <a:t>The following video is reproduced with the kind permission of West Yorkshire Constabulary</a:t>
            </a:r>
          </a:p>
          <a:p>
            <a:endParaRPr lang="en-GB" dirty="0"/>
          </a:p>
          <a:p>
            <a:endParaRPr lang="en-GB" dirty="0" smtClean="0"/>
          </a:p>
          <a:p>
            <a:endParaRPr lang="en-GB" dirty="0"/>
          </a:p>
          <a:p>
            <a:endParaRPr lang="en-GB" dirty="0" smtClean="0"/>
          </a:p>
          <a:p>
            <a:pPr algn="ctr"/>
            <a:endParaRPr lang="en-GB" sz="2000" dirty="0" smtClean="0">
              <a:solidFill>
                <a:srgbClr val="FF0000"/>
              </a:solidFill>
            </a:endParaRPr>
          </a:p>
          <a:p>
            <a:pPr algn="ctr"/>
            <a:endParaRPr lang="en-GB" sz="2000" dirty="0" smtClean="0">
              <a:solidFill>
                <a:srgbClr val="FF0000"/>
              </a:solidFill>
            </a:endParaRPr>
          </a:p>
          <a:p>
            <a:pPr algn="ctr"/>
            <a:r>
              <a:rPr lang="en-GB" sz="2000" dirty="0" smtClean="0">
                <a:solidFill>
                  <a:srgbClr val="FF0000"/>
                </a:solidFill>
              </a:rPr>
              <a:t>Warning</a:t>
            </a:r>
          </a:p>
          <a:p>
            <a:pPr algn="ctr"/>
            <a:r>
              <a:rPr lang="en-GB" sz="2000" dirty="0" smtClean="0"/>
              <a:t>This video presentation contains flashing images</a:t>
            </a:r>
            <a:endParaRPr lang="en-GB" sz="2000" dirty="0"/>
          </a:p>
        </p:txBody>
      </p:sp>
      <p:pic>
        <p:nvPicPr>
          <p:cNvPr id="1026" name="Picture 2" descr="C:\Users\cferguson\AppData\Local\Microsoft\Windows\Temporary Internet Files\Content.Outlook\WJXLNWYU\crest on black - 4-3 video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91880" y="1772816"/>
            <a:ext cx="2363755" cy="1772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349207"/>
      </p:ext>
    </p:extLst>
  </p:cSld>
  <p:clrMapOvr>
    <a:masterClrMapping/>
  </p:clrMapOvr>
  <mc:AlternateContent xmlns:mc="http://schemas.openxmlformats.org/markup-compatibility/2006" xmlns:p14="http://schemas.microsoft.com/office/powerpoint/2010/main">
    <mc:Choice Requires="p14">
      <p:transition spd="slow" p14:dur="2000" advClick="0" advTm="6969"/>
    </mc:Choice>
    <mc:Fallback xmlns="">
      <p:transition spd="slow" advClick="0" advTm="6969"/>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CSE Video-Emma’s story</a:t>
            </a:r>
            <a:endParaRPr lang="en-GB" dirty="0"/>
          </a:p>
        </p:txBody>
      </p:sp>
      <p:sp>
        <p:nvSpPr>
          <p:cNvPr id="3" name="Content Placeholder 2"/>
          <p:cNvSpPr>
            <a:spLocks noGrp="1"/>
          </p:cNvSpPr>
          <p:nvPr>
            <p:ph idx="1"/>
          </p:nvPr>
        </p:nvSpPr>
        <p:spPr/>
        <p:txBody>
          <a:bodyPr/>
          <a:lstStyle/>
          <a:p>
            <a:r>
              <a:rPr lang="en-GB" sz="1800" dirty="0" smtClean="0">
                <a:latin typeface="Arial" panose="020B0604020202020204" pitchFamily="34" charset="0"/>
                <a:cs typeface="Arial" panose="020B0604020202020204" pitchFamily="34" charset="0"/>
              </a:rPr>
              <a:t>Use the mouse and click on this link below to access video</a:t>
            </a:r>
          </a:p>
          <a:p>
            <a:endParaRPr lang="en-GB" dirty="0" smtClean="0"/>
          </a:p>
          <a:p>
            <a:r>
              <a:rPr lang="en-GB" dirty="0" smtClean="0">
                <a:hlinkClick r:id="rId3" action="ppaction://hlinkfile"/>
              </a:rPr>
              <a:t>Click Here</a:t>
            </a:r>
            <a:endParaRPr lang="en-GB" dirty="0" smtClean="0"/>
          </a:p>
          <a:p>
            <a:endParaRPr lang="en-GB" dirty="0"/>
          </a:p>
          <a:p>
            <a:pPr algn="ctr"/>
            <a:endParaRPr lang="en-GB" sz="2000" dirty="0" smtClean="0">
              <a:latin typeface="Arial" panose="020B0604020202020204" pitchFamily="34" charset="0"/>
              <a:cs typeface="Arial" panose="020B0604020202020204" pitchFamily="34" charset="0"/>
            </a:endParaRPr>
          </a:p>
          <a:p>
            <a:pPr algn="ctr"/>
            <a:r>
              <a:rPr lang="en-GB" sz="2800" dirty="0" smtClean="0">
                <a:latin typeface="Arial" panose="020B0604020202020204" pitchFamily="34" charset="0"/>
                <a:cs typeface="Arial" panose="020B0604020202020204" pitchFamily="34" charset="0"/>
              </a:rPr>
              <a:t>PLEASE </a:t>
            </a:r>
            <a:r>
              <a:rPr lang="en-GB" sz="2800" dirty="0">
                <a:latin typeface="Arial" panose="020B0604020202020204" pitchFamily="34" charset="0"/>
                <a:cs typeface="Arial" panose="020B0604020202020204" pitchFamily="34" charset="0"/>
              </a:rPr>
              <a:t>PUT ON THE HEADPHONES</a:t>
            </a:r>
          </a:p>
          <a:p>
            <a:endParaRPr lang="en-GB" sz="2000" dirty="0" smtClean="0"/>
          </a:p>
          <a:p>
            <a:endParaRPr lang="en-GB" dirty="0" smtClean="0"/>
          </a:p>
          <a:p>
            <a:endParaRPr lang="en-GB" dirty="0"/>
          </a:p>
        </p:txBody>
      </p:sp>
    </p:spTree>
    <p:extLst>
      <p:ext uri="{BB962C8B-B14F-4D97-AF65-F5344CB8AC3E}">
        <p14:creationId xmlns:p14="http://schemas.microsoft.com/office/powerpoint/2010/main" val="3989776250"/>
      </p:ext>
    </p:extLst>
  </p:cSld>
  <p:clrMapOvr>
    <a:masterClrMapping/>
  </p:clrMapOvr>
  <mc:AlternateContent xmlns:mc="http://schemas.openxmlformats.org/markup-compatibility/2006" xmlns:p14="http://schemas.microsoft.com/office/powerpoint/2010/main">
    <mc:Choice Requires="p14">
      <p:transition spd="slow" p14:dur="2000" advTm="300000"/>
    </mc:Choice>
    <mc:Fallback xmlns="">
      <p:transition spd="slow" advTm="30000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0332" y="6093295"/>
            <a:ext cx="2395537"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83568" y="332656"/>
            <a:ext cx="7848872" cy="523220"/>
          </a:xfrm>
          <a:prstGeom prst="rect">
            <a:avLst/>
          </a:prstGeom>
          <a:noFill/>
        </p:spPr>
        <p:txBody>
          <a:bodyPr wrap="square" rtlCol="0">
            <a:spAutoFit/>
          </a:bodyPr>
          <a:lstStyle/>
          <a:p>
            <a:r>
              <a:rPr lang="en-GB" sz="2800" b="1" dirty="0" smtClean="0"/>
              <a:t>WHO ARE YOU GOING TO CALL?</a:t>
            </a:r>
            <a:endParaRPr lang="en-GB" sz="2800" b="1" dirty="0"/>
          </a:p>
        </p:txBody>
      </p:sp>
      <p:sp>
        <p:nvSpPr>
          <p:cNvPr id="6" name="TextBox 5"/>
          <p:cNvSpPr txBox="1"/>
          <p:nvPr/>
        </p:nvSpPr>
        <p:spPr>
          <a:xfrm>
            <a:off x="755576" y="980728"/>
            <a:ext cx="7488832" cy="6432530"/>
          </a:xfrm>
          <a:prstGeom prst="rect">
            <a:avLst/>
          </a:prstGeom>
          <a:noFill/>
        </p:spPr>
        <p:txBody>
          <a:bodyPr wrap="square" rtlCol="0">
            <a:spAutoFit/>
          </a:bodyPr>
          <a:lstStyle/>
          <a:p>
            <a:endParaRPr lang="en-GB" dirty="0" smtClean="0"/>
          </a:p>
          <a:p>
            <a:r>
              <a:rPr lang="en-GB" sz="2000" b="1" dirty="0" smtClean="0">
                <a:latin typeface="Arial" panose="020B0604020202020204" pitchFamily="34" charset="0"/>
                <a:cs typeface="Arial" panose="020B0604020202020204" pitchFamily="34" charset="0"/>
              </a:rPr>
              <a:t>Phone 999 </a:t>
            </a:r>
            <a:r>
              <a:rPr lang="en-GB" sz="2000" dirty="0" smtClean="0">
                <a:latin typeface="Arial" panose="020B0604020202020204" pitchFamily="34" charset="0"/>
                <a:cs typeface="Arial" panose="020B0604020202020204" pitchFamily="34" charset="0"/>
              </a:rPr>
              <a:t>if risk if there is immediate risk to </a:t>
            </a:r>
          </a:p>
          <a:p>
            <a:r>
              <a:rPr lang="en-GB" sz="2000" dirty="0" smtClean="0">
                <a:latin typeface="Arial" panose="020B0604020202020204" pitchFamily="34" charset="0"/>
                <a:cs typeface="Arial" panose="020B0604020202020204" pitchFamily="34" charset="0"/>
              </a:rPr>
              <a:t>yourself or others</a:t>
            </a:r>
          </a:p>
          <a:p>
            <a:endParaRPr lang="en-GB" sz="20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If you have concerns that you want to report </a:t>
            </a:r>
          </a:p>
          <a:p>
            <a:r>
              <a:rPr lang="en-GB" sz="2000" dirty="0" smtClean="0">
                <a:latin typeface="Arial" panose="020B0604020202020204" pitchFamily="34" charset="0"/>
                <a:cs typeface="Arial" panose="020B0604020202020204" pitchFamily="34" charset="0"/>
              </a:rPr>
              <a:t>to the Police then </a:t>
            </a:r>
            <a:r>
              <a:rPr lang="en-GB" sz="2000" b="1" dirty="0" smtClean="0">
                <a:latin typeface="Arial" panose="020B0604020202020204" pitchFamily="34" charset="0"/>
                <a:cs typeface="Arial" panose="020B0604020202020204" pitchFamily="34" charset="0"/>
              </a:rPr>
              <a:t>phone 101 </a:t>
            </a:r>
            <a:r>
              <a:rPr lang="en-GB" sz="2000" dirty="0" smtClean="0">
                <a:latin typeface="Arial" panose="020B0604020202020204" pitchFamily="34" charset="0"/>
                <a:cs typeface="Arial" panose="020B0604020202020204" pitchFamily="34" charset="0"/>
              </a:rPr>
              <a:t>or</a:t>
            </a:r>
          </a:p>
          <a:p>
            <a:endParaRPr lang="en-GB" sz="2000" dirty="0" smtClean="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       Phone </a:t>
            </a:r>
            <a:r>
              <a:rPr lang="en-GB" sz="2000" dirty="0" err="1" smtClean="0">
                <a:latin typeface="Arial" panose="020B0604020202020204" pitchFamily="34" charset="0"/>
                <a:cs typeface="Arial" panose="020B0604020202020204" pitchFamily="34" charset="0"/>
              </a:rPr>
              <a:t>Crimestoppers</a:t>
            </a:r>
            <a:r>
              <a:rPr lang="en-GB" sz="2000" dirty="0" smtClean="0">
                <a:latin typeface="Arial" panose="020B0604020202020204" pitchFamily="34" charset="0"/>
                <a:cs typeface="Arial" panose="020B0604020202020204" pitchFamily="34" charset="0"/>
              </a:rPr>
              <a:t> anonymously on</a:t>
            </a:r>
          </a:p>
          <a:p>
            <a:r>
              <a:rPr lang="en-GB" sz="2000" b="1" dirty="0" smtClean="0">
                <a:latin typeface="Arial" panose="020B0604020202020204" pitchFamily="34" charset="0"/>
                <a:cs typeface="Arial" panose="020B0604020202020204" pitchFamily="34" charset="0"/>
              </a:rPr>
              <a:t>                                                                    0800 555 111</a:t>
            </a:r>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pic>
        <p:nvPicPr>
          <p:cNvPr id="1026" name="Picture 2" descr="H:\cse of all power points\taxi\thCAD3B7BJ.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8144" y="1109092"/>
            <a:ext cx="2857500" cy="22479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cse of all power points\taxi\thCANMXSC9.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7615" y="4366613"/>
            <a:ext cx="2475473" cy="17095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222525"/>
      </p:ext>
    </p:extLst>
  </p:cSld>
  <p:clrMapOvr>
    <a:masterClrMapping/>
  </p:clrMapOvr>
  <mc:AlternateContent xmlns:mc="http://schemas.openxmlformats.org/markup-compatibility/2006" xmlns:p14="http://schemas.microsoft.com/office/powerpoint/2010/main">
    <mc:Choice Requires="p14">
      <p:transition spd="slow" p14:dur="2000" advClick="0" advTm="19289"/>
    </mc:Choice>
    <mc:Fallback xmlns="">
      <p:transition spd="slow" advClick="0" advTm="19289"/>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0332" y="6093295"/>
            <a:ext cx="2395537"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55576" y="980728"/>
            <a:ext cx="7488832" cy="5539978"/>
          </a:xfrm>
          <a:prstGeom prst="rect">
            <a:avLst/>
          </a:prstGeom>
          <a:noFill/>
        </p:spPr>
        <p:txBody>
          <a:bodyPr wrap="square" rtlCol="0">
            <a:spAutoFit/>
          </a:bodyPr>
          <a:lstStyle/>
          <a:p>
            <a:pPr algn="ctr"/>
            <a:endParaRPr lang="en-GB" sz="3200" dirty="0"/>
          </a:p>
          <a:p>
            <a:pPr algn="ctr"/>
            <a:r>
              <a:rPr lang="en-GB" sz="3200" b="1" dirty="0" smtClean="0">
                <a:latin typeface="Arial" panose="020B0604020202020204" pitchFamily="34" charset="0"/>
                <a:cs typeface="Arial" panose="020B0604020202020204" pitchFamily="34" charset="0"/>
              </a:rPr>
              <a:t>Thank you for your time and attention  </a:t>
            </a:r>
          </a:p>
          <a:p>
            <a:pPr algn="ctr"/>
            <a:endParaRPr lang="en-GB" sz="3200" b="1" dirty="0">
              <a:latin typeface="Arial" panose="020B0604020202020204" pitchFamily="34" charset="0"/>
              <a:cs typeface="Arial" panose="020B0604020202020204" pitchFamily="34" charset="0"/>
            </a:endParaRPr>
          </a:p>
          <a:p>
            <a:pPr algn="ctr"/>
            <a:r>
              <a:rPr lang="en-GB" sz="3200" b="1" dirty="0" smtClean="0">
                <a:latin typeface="Arial" panose="020B0604020202020204" pitchFamily="34" charset="0"/>
                <a:cs typeface="Arial" panose="020B0604020202020204" pitchFamily="34" charset="0"/>
              </a:rPr>
              <a:t>Please check over your answers on the quiz sheet and hand it over to an officer</a:t>
            </a:r>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spTree>
    <p:extLst>
      <p:ext uri="{BB962C8B-B14F-4D97-AF65-F5344CB8AC3E}">
        <p14:creationId xmlns:p14="http://schemas.microsoft.com/office/powerpoint/2010/main" val="2440392964"/>
      </p:ext>
    </p:extLst>
  </p:cSld>
  <p:clrMapOvr>
    <a:masterClrMapping/>
  </p:clrMapOvr>
  <mc:AlternateContent xmlns:mc="http://schemas.openxmlformats.org/markup-compatibility/2006" xmlns:p14="http://schemas.microsoft.com/office/powerpoint/2010/main">
    <mc:Choice Requires="p14">
      <p:transition spd="slow" p14:dur="2000" advTm="8079"/>
    </mc:Choice>
    <mc:Fallback xmlns="">
      <p:transition spd="slow" advTm="8079"/>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are you here?</a:t>
            </a:r>
            <a:endParaRPr lang="en-GB" dirty="0"/>
          </a:p>
        </p:txBody>
      </p:sp>
      <p:sp>
        <p:nvSpPr>
          <p:cNvPr id="3" name="Content Placeholder 2"/>
          <p:cNvSpPr>
            <a:spLocks noGrp="1"/>
          </p:cNvSpPr>
          <p:nvPr>
            <p:ph idx="1"/>
          </p:nvPr>
        </p:nvSpPr>
        <p:spPr>
          <a:xfrm>
            <a:off x="827584" y="908720"/>
            <a:ext cx="7520940" cy="4128572"/>
          </a:xfrm>
        </p:spPr>
        <p:txBody>
          <a:bodyPr>
            <a:normAutofit fontScale="92500" lnSpcReduction="10000"/>
          </a:bodyPr>
          <a:lstStyle/>
          <a:p>
            <a:pPr algn="just"/>
            <a:r>
              <a:rPr lang="en-GB" dirty="0" smtClean="0"/>
              <a:t>      </a:t>
            </a:r>
            <a:r>
              <a:rPr lang="en-GB" b="0" dirty="0" smtClean="0">
                <a:latin typeface="Arial" panose="020B0604020202020204" pitchFamily="34" charset="0"/>
                <a:cs typeface="Arial" panose="020B0604020202020204" pitchFamily="34" charset="0"/>
              </a:rPr>
              <a:t>On </a:t>
            </a:r>
            <a:r>
              <a:rPr lang="en-GB" b="0" dirty="0">
                <a:latin typeface="Arial" panose="020B0604020202020204" pitchFamily="34" charset="0"/>
                <a:cs typeface="Arial" panose="020B0604020202020204" pitchFamily="34" charset="0"/>
              </a:rPr>
              <a:t>24 September 2015, </a:t>
            </a:r>
            <a:r>
              <a:rPr lang="en-GB" b="0" dirty="0" smtClean="0">
                <a:latin typeface="Arial" panose="020B0604020202020204" pitchFamily="34" charset="0"/>
                <a:cs typeface="Arial" panose="020B0604020202020204" pitchFamily="34" charset="0"/>
              </a:rPr>
              <a:t>Wyre’s Licensing Committee members </a:t>
            </a:r>
            <a:r>
              <a:rPr lang="en-GB" b="0" dirty="0">
                <a:latin typeface="Arial" panose="020B0604020202020204" pitchFamily="34" charset="0"/>
                <a:cs typeface="Arial" panose="020B0604020202020204" pitchFamily="34" charset="0"/>
              </a:rPr>
              <a:t>resolved that all </a:t>
            </a:r>
            <a:r>
              <a:rPr lang="en-GB" b="0" dirty="0" smtClean="0">
                <a:latin typeface="Arial" panose="020B0604020202020204" pitchFamily="34" charset="0"/>
                <a:cs typeface="Arial" panose="020B0604020202020204" pitchFamily="34" charset="0"/>
              </a:rPr>
              <a:t>drivers licensed </a:t>
            </a:r>
            <a:r>
              <a:rPr lang="en-GB" b="0" dirty="0">
                <a:latin typeface="Arial" panose="020B0604020202020204" pitchFamily="34" charset="0"/>
                <a:cs typeface="Arial" panose="020B0604020202020204" pitchFamily="34" charset="0"/>
              </a:rPr>
              <a:t>by this authority must receive awareness training in relation to Child Sexual Exploitation (CSE) and other national safeguarding issues.  </a:t>
            </a:r>
            <a:endParaRPr lang="en-GB" b="0" dirty="0" smtClean="0">
              <a:latin typeface="Arial" panose="020B0604020202020204" pitchFamily="34" charset="0"/>
              <a:cs typeface="Arial" panose="020B0604020202020204" pitchFamily="34" charset="0"/>
            </a:endParaRPr>
          </a:p>
          <a:p>
            <a:pPr algn="just"/>
            <a:r>
              <a:rPr lang="en-GB" b="0" dirty="0" smtClean="0">
                <a:latin typeface="Arial" panose="020B0604020202020204" pitchFamily="34" charset="0"/>
                <a:cs typeface="Arial" panose="020B0604020202020204" pitchFamily="34" charset="0"/>
              </a:rPr>
              <a:t>      This is in response to widely publicised investigations into Safeguarding and CSE cases throughout the Country. Many recommendations were made in subsequent reports to Councils with regard to the protection of the public, including the need for all new and existing drivers to undertake some form of training with regard to Safeguarding and CSE.</a:t>
            </a:r>
          </a:p>
          <a:p>
            <a:pPr algn="just"/>
            <a:r>
              <a:rPr lang="en-GB" b="0" dirty="0" smtClean="0">
                <a:latin typeface="Arial" panose="020B0604020202020204" pitchFamily="34" charset="0"/>
                <a:cs typeface="Arial" panose="020B0604020202020204" pitchFamily="34" charset="0"/>
              </a:rPr>
              <a:t>      This session aims to help you understand the issues and how those within the   trade may  assist in reporting cases and prevent exploitation of children and vulnerable adults.</a:t>
            </a:r>
          </a:p>
          <a:p>
            <a:pPr algn="just"/>
            <a:r>
              <a:rPr lang="en-GB" b="0" dirty="0" smtClean="0">
                <a:latin typeface="Arial" panose="020B0604020202020204" pitchFamily="34" charset="0"/>
                <a:cs typeface="Arial" panose="020B0604020202020204" pitchFamily="34" charset="0"/>
              </a:rPr>
              <a:t>      The accompanying booklet will also provide further information with phone numbers and guidance on how you may protect yourself and your passengers. </a:t>
            </a:r>
          </a:p>
          <a:p>
            <a:pPr algn="just"/>
            <a:r>
              <a:rPr lang="en-GB" b="0" dirty="0" smtClean="0">
                <a:latin typeface="Arial" panose="020B0604020202020204" pitchFamily="34" charset="0"/>
                <a:cs typeface="Arial" panose="020B0604020202020204" pitchFamily="34" charset="0"/>
              </a:rPr>
              <a:t>      This presentation provides awareness of what is meant by safeguarding, CSE and human trafficking, so that you may recognise the signs and report it, plus general tips on Safeguarding in general.</a:t>
            </a:r>
          </a:p>
          <a:p>
            <a:endParaRPr lang="en-GB" dirty="0"/>
          </a:p>
          <a:p>
            <a:endParaRPr lang="en-GB" dirty="0" smtClean="0"/>
          </a:p>
          <a:p>
            <a:endParaRPr lang="en-GB" dirty="0"/>
          </a:p>
          <a:p>
            <a:endParaRPr lang="en-GB" dirty="0"/>
          </a:p>
          <a:p>
            <a:endParaRPr lang="en-GB" dirty="0"/>
          </a:p>
        </p:txBody>
      </p:sp>
    </p:spTree>
    <p:extLst>
      <p:ext uri="{BB962C8B-B14F-4D97-AF65-F5344CB8AC3E}">
        <p14:creationId xmlns:p14="http://schemas.microsoft.com/office/powerpoint/2010/main" val="2879200889"/>
      </p:ext>
    </p:extLst>
  </p:cSld>
  <p:clrMapOvr>
    <a:masterClrMapping/>
  </p:clrMapOvr>
  <mc:AlternateContent xmlns:mc="http://schemas.openxmlformats.org/markup-compatibility/2006" xmlns:p14="http://schemas.microsoft.com/office/powerpoint/2010/main">
    <mc:Choice Requires="p14">
      <p:transition spd="slow" p14:dur="2000" advClick="0" advTm="30876"/>
    </mc:Choice>
    <mc:Fallback xmlns="">
      <p:transition spd="slow" advClick="0" advTm="30876"/>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 for today</a:t>
            </a:r>
            <a:endParaRPr lang="en-GB" dirty="0"/>
          </a:p>
        </p:txBody>
      </p:sp>
      <p:sp>
        <p:nvSpPr>
          <p:cNvPr id="3" name="Content Placeholder 2"/>
          <p:cNvSpPr>
            <a:spLocks noGrp="1"/>
          </p:cNvSpPr>
          <p:nvPr>
            <p:ph idx="1"/>
          </p:nvPr>
        </p:nvSpPr>
        <p:spPr/>
        <p:txBody>
          <a:bodyPr>
            <a:normAutofit/>
          </a:bodyPr>
          <a:lstStyle/>
          <a:p>
            <a:pPr algn="ctr"/>
            <a:r>
              <a:rPr lang="en-GB" sz="2000" dirty="0" smtClean="0">
                <a:latin typeface="Arial" panose="020B0604020202020204" pitchFamily="34" charset="0"/>
                <a:cs typeface="Arial" panose="020B0604020202020204" pitchFamily="34" charset="0"/>
              </a:rPr>
              <a:t>This presentation aims to provide you with answers to the following questions that you may have</a:t>
            </a:r>
          </a:p>
          <a:p>
            <a:endParaRPr lang="en-GB" sz="1800" dirty="0">
              <a:latin typeface="Arial" panose="020B0604020202020204" pitchFamily="34" charset="0"/>
              <a:cs typeface="Arial" panose="020B0604020202020204" pitchFamily="34" charset="0"/>
            </a:endParaRPr>
          </a:p>
          <a:p>
            <a:r>
              <a:rPr lang="en-GB" sz="2000" dirty="0" smtClean="0">
                <a:latin typeface="Arial" panose="020B0604020202020204" pitchFamily="34" charset="0"/>
                <a:cs typeface="Arial" panose="020B0604020202020204" pitchFamily="34" charset="0"/>
              </a:rPr>
              <a:t>What should I look out for?</a:t>
            </a:r>
          </a:p>
          <a:p>
            <a:r>
              <a:rPr lang="en-GB" sz="2000" dirty="0" smtClean="0">
                <a:latin typeface="Arial" panose="020B0604020202020204" pitchFamily="34" charset="0"/>
                <a:cs typeface="Arial" panose="020B0604020202020204" pitchFamily="34" charset="0"/>
              </a:rPr>
              <a:t>What should I do if I see something that is ‘not right’?</a:t>
            </a:r>
          </a:p>
          <a:p>
            <a:r>
              <a:rPr lang="en-GB" sz="2000" dirty="0" smtClean="0">
                <a:latin typeface="Arial" panose="020B0604020202020204" pitchFamily="34" charset="0"/>
                <a:cs typeface="Arial" panose="020B0604020202020204" pitchFamily="34" charset="0"/>
              </a:rPr>
              <a:t>Who should I contact?</a:t>
            </a:r>
          </a:p>
          <a:p>
            <a:r>
              <a:rPr lang="en-GB" sz="2000" dirty="0" smtClean="0">
                <a:latin typeface="Arial" panose="020B0604020202020204" pitchFamily="34" charset="0"/>
                <a:cs typeface="Arial" panose="020B0604020202020204" pitchFamily="34" charset="0"/>
              </a:rPr>
              <a:t>What should I say?</a:t>
            </a:r>
          </a:p>
          <a:p>
            <a:r>
              <a:rPr lang="en-GB" sz="2000" dirty="0" smtClean="0">
                <a:latin typeface="Arial" panose="020B0604020202020204" pitchFamily="34" charset="0"/>
                <a:cs typeface="Arial" panose="020B0604020202020204" pitchFamily="34" charset="0"/>
              </a:rPr>
              <a:t>Should I get involved?</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7085478"/>
      </p:ext>
    </p:extLst>
  </p:cSld>
  <p:clrMapOvr>
    <a:masterClrMapping/>
  </p:clrMapOvr>
  <mc:AlternateContent xmlns:mc="http://schemas.openxmlformats.org/markup-compatibility/2006" xmlns:p14="http://schemas.microsoft.com/office/powerpoint/2010/main">
    <mc:Choice Requires="p14">
      <p:transition spd="slow" p14:dur="2000" advClick="0" advTm="16168"/>
    </mc:Choice>
    <mc:Fallback xmlns="">
      <p:transition spd="slow" advClick="0" advTm="16168"/>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GB" dirty="0" smtClean="0"/>
              <a:t>Your responsibilities </a:t>
            </a:r>
            <a:endParaRPr lang="en-GB" dirty="0"/>
          </a:p>
        </p:txBody>
      </p:sp>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588224" y="6093296"/>
            <a:ext cx="2395936" cy="59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27584" y="1052736"/>
            <a:ext cx="7488832" cy="3508653"/>
          </a:xfrm>
          <a:prstGeom prst="rect">
            <a:avLst/>
          </a:prstGeom>
          <a:noFill/>
        </p:spPr>
        <p:txBody>
          <a:bodyPr wrap="square" rtlCol="0">
            <a:spAutoFit/>
          </a:bodyPr>
          <a:lstStyle/>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You have a duty of care whilst you have passengers</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You have a moral/social responsibility to report a concern about a vulnerable person</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Reporting a concern could save a life</a:t>
            </a:r>
          </a:p>
          <a:p>
            <a:pPr marL="28575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As a public service you are the eyes and ears of the </a:t>
            </a:r>
            <a:r>
              <a:rPr lang="en-GB" sz="2400" dirty="0" smtClean="0">
                <a:latin typeface="Arial" panose="020B0604020202020204" pitchFamily="34" charset="0"/>
                <a:cs typeface="Arial" panose="020B0604020202020204" pitchFamily="34" charset="0"/>
              </a:rPr>
              <a:t>community</a:t>
            </a:r>
          </a:p>
          <a:p>
            <a:endParaRPr lang="en-GB" dirty="0">
              <a:latin typeface="Arial" panose="020B0604020202020204" pitchFamily="34" charset="0"/>
              <a:cs typeface="Arial" panose="020B0604020202020204" pitchFamily="34" charset="0"/>
            </a:endParaRPr>
          </a:p>
          <a:p>
            <a:pPr algn="ctr"/>
            <a:r>
              <a:rPr lang="en-GB" b="1" dirty="0" smtClean="0">
                <a:latin typeface="Arial" panose="020B0604020202020204" pitchFamily="34" charset="0"/>
                <a:cs typeface="Arial" panose="020B0604020202020204" pitchFamily="34" charset="0"/>
              </a:rPr>
              <a:t>It </a:t>
            </a:r>
            <a:r>
              <a:rPr lang="en-GB" b="1" dirty="0">
                <a:latin typeface="Arial" panose="020B0604020202020204" pitchFamily="34" charset="0"/>
                <a:cs typeface="Arial" panose="020B0604020202020204" pitchFamily="34" charset="0"/>
              </a:rPr>
              <a:t>is not your responsibility to assess your passengers but you should consider reporting any concerns to professionals.</a:t>
            </a:r>
          </a:p>
        </p:txBody>
      </p:sp>
    </p:spTree>
    <p:extLst>
      <p:ext uri="{BB962C8B-B14F-4D97-AF65-F5344CB8AC3E}">
        <p14:creationId xmlns:p14="http://schemas.microsoft.com/office/powerpoint/2010/main" val="3230425857"/>
      </p:ext>
    </p:extLst>
  </p:cSld>
  <p:clrMapOvr>
    <a:masterClrMapping/>
  </p:clrMapOvr>
  <mc:AlternateContent xmlns:mc="http://schemas.openxmlformats.org/markup-compatibility/2006" xmlns:p14="http://schemas.microsoft.com/office/powerpoint/2010/main">
    <mc:Choice Requires="p14">
      <p:transition spd="slow" p14:dur="2000" advClick="0" advTm="25777"/>
    </mc:Choice>
    <mc:Fallback xmlns="">
      <p:transition spd="slow" advClick="0" advTm="25777"/>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GB" dirty="0"/>
              <a:t>What makes a passenger vulnerable?</a:t>
            </a:r>
          </a:p>
        </p:txBody>
      </p:sp>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588224" y="6093296"/>
            <a:ext cx="2395936" cy="59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27584" y="1052736"/>
            <a:ext cx="7488832" cy="7940635"/>
          </a:xfrm>
          <a:prstGeom prst="rect">
            <a:avLst/>
          </a:prstGeom>
          <a:noFill/>
        </p:spPr>
        <p:txBody>
          <a:bodyPr wrap="square" rtlCol="0">
            <a:spAutoFit/>
          </a:bodyPr>
          <a:lstStyle/>
          <a:p>
            <a:r>
              <a:rPr lang="en-GB" dirty="0" smtClean="0"/>
              <a:t>	</a:t>
            </a:r>
            <a:r>
              <a:rPr lang="en-GB" sz="2400" dirty="0" smtClean="0"/>
              <a:t>Alcohol</a:t>
            </a:r>
            <a:r>
              <a:rPr lang="en-GB" sz="2400" dirty="0"/>
              <a:t>			</a:t>
            </a:r>
            <a:r>
              <a:rPr lang="en-GB" sz="2400" dirty="0" smtClean="0"/>
              <a:t>Drugs</a:t>
            </a:r>
            <a:endParaRPr lang="en-GB" sz="2400" dirty="0"/>
          </a:p>
          <a:p>
            <a:endParaRPr lang="en-GB" sz="2400" dirty="0"/>
          </a:p>
          <a:p>
            <a:r>
              <a:rPr lang="en-GB" sz="2400" dirty="0" smtClean="0"/>
              <a:t>      Separated </a:t>
            </a:r>
            <a:r>
              <a:rPr lang="en-GB" sz="2400" dirty="0"/>
              <a:t>from friends 	</a:t>
            </a:r>
            <a:r>
              <a:rPr lang="en-GB" sz="2400" dirty="0" smtClean="0"/>
              <a:t>   Age (young or older)</a:t>
            </a:r>
            <a:endParaRPr lang="en-GB" sz="2400" dirty="0"/>
          </a:p>
          <a:p>
            <a:r>
              <a:rPr lang="en-GB" sz="2400" dirty="0" smtClean="0"/>
              <a:t>	</a:t>
            </a:r>
          </a:p>
          <a:p>
            <a:pPr algn="ctr"/>
            <a:r>
              <a:rPr lang="en-GB" sz="2400" dirty="0" smtClean="0"/>
              <a:t>Communication issues </a:t>
            </a:r>
          </a:p>
          <a:p>
            <a:pPr algn="ctr"/>
            <a:r>
              <a:rPr lang="en-GB" sz="2400" dirty="0" smtClean="0"/>
              <a:t>(deaf/blind/language barrier)</a:t>
            </a:r>
            <a:endParaRPr lang="en-GB" sz="2400" dirty="0"/>
          </a:p>
          <a:p>
            <a:r>
              <a:rPr lang="en-GB" sz="2400" dirty="0" smtClean="0"/>
              <a:t>		</a:t>
            </a:r>
          </a:p>
          <a:p>
            <a:r>
              <a:rPr lang="en-GB" sz="2400" dirty="0"/>
              <a:t>	</a:t>
            </a:r>
            <a:r>
              <a:rPr lang="en-GB" sz="2400" dirty="0" smtClean="0"/>
              <a:t>	Disability </a:t>
            </a:r>
            <a:r>
              <a:rPr lang="en-GB" sz="2400" dirty="0"/>
              <a:t>(physical or learning)</a:t>
            </a:r>
          </a:p>
          <a:p>
            <a:endParaRPr lang="en-GB" sz="2400" dirty="0" smtClean="0"/>
          </a:p>
          <a:p>
            <a:r>
              <a:rPr lang="en-GB" sz="2400" dirty="0" smtClean="0"/>
              <a:t>Stranger </a:t>
            </a:r>
            <a:r>
              <a:rPr lang="en-GB" sz="2400" dirty="0"/>
              <a:t>to area		</a:t>
            </a:r>
            <a:r>
              <a:rPr lang="en-GB" sz="2400" dirty="0" smtClean="0"/>
              <a:t>Illness </a:t>
            </a:r>
            <a:r>
              <a:rPr lang="en-GB" sz="2400" dirty="0"/>
              <a:t>(mental or physical</a:t>
            </a:r>
            <a:r>
              <a:rPr lang="en-GB" dirty="0"/>
              <a:t>)</a:t>
            </a:r>
          </a:p>
          <a:p>
            <a:endParaRPr lang="en-GB" dirty="0"/>
          </a:p>
          <a:p>
            <a:endParaRPr lang="en-GB" dirty="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spTree>
    <p:extLst>
      <p:ext uri="{BB962C8B-B14F-4D97-AF65-F5344CB8AC3E}">
        <p14:creationId xmlns:p14="http://schemas.microsoft.com/office/powerpoint/2010/main" val="2539935898"/>
      </p:ext>
    </p:extLst>
  </p:cSld>
  <p:clrMapOvr>
    <a:masterClrMapping/>
  </p:clrMapOvr>
  <mc:AlternateContent xmlns:mc="http://schemas.openxmlformats.org/markup-compatibility/2006" xmlns:p14="http://schemas.microsoft.com/office/powerpoint/2010/main">
    <mc:Choice Requires="p14">
      <p:transition spd="slow" p14:dur="2000" advClick="0" advTm="23987"/>
    </mc:Choice>
    <mc:Fallback xmlns="">
      <p:transition spd="slow" advClick="0" advTm="23987"/>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0332" y="6093295"/>
            <a:ext cx="2395537"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683568" y="332656"/>
            <a:ext cx="7848872" cy="523220"/>
          </a:xfrm>
          <a:prstGeom prst="rect">
            <a:avLst/>
          </a:prstGeom>
          <a:noFill/>
        </p:spPr>
        <p:txBody>
          <a:bodyPr wrap="square" rtlCol="0">
            <a:spAutoFit/>
          </a:bodyPr>
          <a:lstStyle/>
          <a:p>
            <a:r>
              <a:rPr lang="en-GB" sz="2800" b="1" dirty="0" smtClean="0"/>
              <a:t>GOOD SAFEGUARDING PRACTICE TIPS</a:t>
            </a:r>
            <a:endParaRPr lang="en-GB" sz="2800" b="1" dirty="0"/>
          </a:p>
        </p:txBody>
      </p:sp>
      <p:sp>
        <p:nvSpPr>
          <p:cNvPr id="6" name="TextBox 5"/>
          <p:cNvSpPr txBox="1"/>
          <p:nvPr/>
        </p:nvSpPr>
        <p:spPr>
          <a:xfrm>
            <a:off x="676672" y="980728"/>
            <a:ext cx="7488832" cy="7294305"/>
          </a:xfrm>
          <a:prstGeom prst="rect">
            <a:avLst/>
          </a:prstGeom>
          <a:noFill/>
        </p:spPr>
        <p:txBody>
          <a:bodyPr wrap="square" rtlCol="0">
            <a:spAutoFit/>
          </a:bodyPr>
          <a:lstStyle/>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Share </a:t>
            </a:r>
            <a:r>
              <a:rPr lang="en-GB" dirty="0">
                <a:latin typeface="Arial" panose="020B0604020202020204" pitchFamily="34" charset="0"/>
                <a:cs typeface="Arial" panose="020B0604020202020204" pitchFamily="34" charset="0"/>
              </a:rPr>
              <a:t>information-don’t sit on </a:t>
            </a:r>
            <a:r>
              <a:rPr lang="en-GB" dirty="0" smtClean="0">
                <a:latin typeface="Arial" panose="020B0604020202020204" pitchFamily="34" charset="0"/>
                <a:cs typeface="Arial" panose="020B0604020202020204" pitchFamily="34" charset="0"/>
              </a:rPr>
              <a:t>it</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Ring </a:t>
            </a:r>
            <a:r>
              <a:rPr lang="en-GB" b="1" dirty="0" smtClean="0">
                <a:latin typeface="Arial" panose="020B0604020202020204" pitchFamily="34" charset="0"/>
                <a:cs typeface="Arial" panose="020B0604020202020204" pitchFamily="34" charset="0"/>
              </a:rPr>
              <a:t>101 </a:t>
            </a:r>
            <a:r>
              <a:rPr lang="en-GB" dirty="0" smtClean="0">
                <a:latin typeface="Arial" panose="020B0604020202020204" pitchFamily="34" charset="0"/>
                <a:cs typeface="Arial" panose="020B0604020202020204" pitchFamily="34" charset="0"/>
              </a:rPr>
              <a:t>or </a:t>
            </a:r>
            <a:r>
              <a:rPr lang="en-GB" dirty="0" err="1" smtClean="0">
                <a:latin typeface="Arial" panose="020B0604020202020204" pitchFamily="34" charset="0"/>
                <a:cs typeface="Arial" panose="020B0604020202020204" pitchFamily="34" charset="0"/>
              </a:rPr>
              <a:t>Crimestoppers</a:t>
            </a:r>
            <a:r>
              <a:rPr lang="en-GB" dirty="0" smtClean="0">
                <a:latin typeface="Arial" panose="020B0604020202020204" pitchFamily="34" charset="0"/>
                <a:cs typeface="Arial" panose="020B0604020202020204" pitchFamily="34" charset="0"/>
              </a:rPr>
              <a:t> on </a:t>
            </a:r>
            <a:r>
              <a:rPr lang="en-GB" b="1" dirty="0" smtClean="0">
                <a:latin typeface="Arial" panose="020B0604020202020204" pitchFamily="34" charset="0"/>
                <a:cs typeface="Arial" panose="020B0604020202020204" pitchFamily="34" charset="0"/>
              </a:rPr>
              <a:t>0800 555 111</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Do </a:t>
            </a:r>
            <a:r>
              <a:rPr lang="en-GB" dirty="0">
                <a:latin typeface="Arial" panose="020B0604020202020204" pitchFamily="34" charset="0"/>
                <a:cs typeface="Arial" panose="020B0604020202020204" pitchFamily="34" charset="0"/>
              </a:rPr>
              <a:t>not accept a sexual offer instead of </a:t>
            </a:r>
            <a:r>
              <a:rPr lang="en-GB" dirty="0" smtClean="0">
                <a:latin typeface="Arial" panose="020B0604020202020204" pitchFamily="34" charset="0"/>
                <a:cs typeface="Arial" panose="020B0604020202020204" pitchFamily="34" charset="0"/>
              </a:rPr>
              <a:t>payment</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If </a:t>
            </a:r>
            <a:r>
              <a:rPr lang="en-GB" dirty="0">
                <a:latin typeface="Arial" panose="020B0604020202020204" pitchFamily="34" charset="0"/>
                <a:cs typeface="Arial" panose="020B0604020202020204" pitchFamily="34" charset="0"/>
              </a:rPr>
              <a:t>you need to lock your doors-explain </a:t>
            </a:r>
            <a:r>
              <a:rPr lang="en-GB" b="1" dirty="0" smtClean="0">
                <a:latin typeface="Arial" panose="020B0604020202020204" pitchFamily="34" charset="0"/>
                <a:cs typeface="Arial" panose="020B0604020202020204" pitchFamily="34" charset="0"/>
              </a:rPr>
              <a:t>why</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Don’t </a:t>
            </a:r>
            <a:r>
              <a:rPr lang="en-GB" dirty="0">
                <a:latin typeface="Arial" panose="020B0604020202020204" pitchFamily="34" charset="0"/>
                <a:cs typeface="Arial" panose="020B0604020202020204" pitchFamily="34" charset="0"/>
              </a:rPr>
              <a:t>assume your passenger </a:t>
            </a:r>
            <a:r>
              <a:rPr lang="en-GB" dirty="0" smtClean="0">
                <a:latin typeface="Arial" panose="020B0604020202020204" pitchFamily="34" charset="0"/>
                <a:cs typeface="Arial" panose="020B0604020202020204" pitchFamily="34" charset="0"/>
              </a:rPr>
              <a:t>wants  help - </a:t>
            </a:r>
            <a:r>
              <a:rPr lang="en-GB" b="1" dirty="0" smtClean="0">
                <a:latin typeface="Arial" panose="020B0604020202020204" pitchFamily="34" charset="0"/>
                <a:cs typeface="Arial" panose="020B0604020202020204" pitchFamily="34" charset="0"/>
              </a:rPr>
              <a:t>ask</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Never </a:t>
            </a:r>
            <a:r>
              <a:rPr lang="en-GB" dirty="0">
                <a:latin typeface="Arial" panose="020B0604020202020204" pitchFamily="34" charset="0"/>
                <a:cs typeface="Arial" panose="020B0604020202020204" pitchFamily="34" charset="0"/>
              </a:rPr>
              <a:t>follow a passenger into a house </a:t>
            </a:r>
            <a:r>
              <a:rPr lang="en-GB" b="1" dirty="0">
                <a:latin typeface="Arial" panose="020B0604020202020204" pitchFamily="34" charset="0"/>
                <a:cs typeface="Arial" panose="020B0604020202020204" pitchFamily="34" charset="0"/>
              </a:rPr>
              <a:t>unless previously </a:t>
            </a:r>
            <a:r>
              <a:rPr lang="en-GB" b="1" dirty="0" smtClean="0">
                <a:latin typeface="Arial" panose="020B0604020202020204" pitchFamily="34" charset="0"/>
                <a:cs typeface="Arial" panose="020B0604020202020204" pitchFamily="34" charset="0"/>
              </a:rPr>
              <a:t>agreed</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Do not use passenger information  and telephone numbers for your own purposes- this information is protected under data protection law</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Don’t share your personal information with a passenger</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Be wary about telling passengers if you have had a busy evening (to protect you from robbery and assault)</a:t>
            </a:r>
          </a:p>
          <a:p>
            <a:pPr marL="285750" indent="-285750">
              <a:buFont typeface="Arial" panose="020B0604020202020204" pitchFamily="34" charset="0"/>
              <a:buChar char="•"/>
            </a:pPr>
            <a:r>
              <a:rPr lang="en-GB" dirty="0" smtClean="0">
                <a:latin typeface="Arial" panose="020B0604020202020204" pitchFamily="34" charset="0"/>
                <a:cs typeface="Arial" panose="020B0604020202020204" pitchFamily="34" charset="0"/>
              </a:rPr>
              <a:t>Don’t engage with young or vulnerable passengers through social media</a:t>
            </a:r>
            <a:endParaRPr lang="en-GB" dirty="0">
              <a:latin typeface="Arial" panose="020B0604020202020204" pitchFamily="34" charset="0"/>
              <a:cs typeface="Arial" panose="020B0604020202020204" pitchFamily="34" charset="0"/>
            </a:endParaRPr>
          </a:p>
          <a:p>
            <a:pPr algn="ctr"/>
            <a:r>
              <a:rPr lang="en-GB" dirty="0" smtClean="0">
                <a:latin typeface="Arial" panose="020B0604020202020204" pitchFamily="34" charset="0"/>
                <a:cs typeface="Arial" panose="020B0604020202020204" pitchFamily="34" charset="0"/>
              </a:rPr>
              <a:t>Keep </a:t>
            </a:r>
            <a:r>
              <a:rPr lang="en-GB" dirty="0">
                <a:latin typeface="Arial" panose="020B0604020202020204" pitchFamily="34" charset="0"/>
                <a:cs typeface="Arial" panose="020B0604020202020204" pitchFamily="34" charset="0"/>
              </a:rPr>
              <a:t>yourself safe-don’t intervene </a:t>
            </a:r>
            <a:r>
              <a:rPr lang="en-GB" b="1" dirty="0">
                <a:latin typeface="Arial" panose="020B0604020202020204" pitchFamily="34" charset="0"/>
                <a:cs typeface="Arial" panose="020B0604020202020204" pitchFamily="34" charset="0"/>
              </a:rPr>
              <a:t>IN AN EMERGENCY DIAL 999</a:t>
            </a:r>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spTree>
    <p:extLst>
      <p:ext uri="{BB962C8B-B14F-4D97-AF65-F5344CB8AC3E}">
        <p14:creationId xmlns:p14="http://schemas.microsoft.com/office/powerpoint/2010/main" val="598922447"/>
      </p:ext>
    </p:extLst>
  </p:cSld>
  <p:clrMapOvr>
    <a:masterClrMapping/>
  </p:clrMapOvr>
  <mc:AlternateContent xmlns:mc="http://schemas.openxmlformats.org/markup-compatibility/2006" xmlns:p14="http://schemas.microsoft.com/office/powerpoint/2010/main">
    <mc:Choice Requires="p14">
      <p:transition spd="slow" p14:dur="2000" advClick="0" advTm="33150"/>
    </mc:Choice>
    <mc:Fallback xmlns="">
      <p:transition spd="slow" advClick="0" advTm="3315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what is CSE?</a:t>
            </a:r>
            <a:endParaRPr lang="en-GB" dirty="0"/>
          </a:p>
        </p:txBody>
      </p:sp>
      <p:sp>
        <p:nvSpPr>
          <p:cNvPr id="2" name="Content Placeholder 1"/>
          <p:cNvSpPr>
            <a:spLocks noGrp="1"/>
          </p:cNvSpPr>
          <p:nvPr>
            <p:ph idx="1"/>
          </p:nvPr>
        </p:nvSpPr>
        <p:spPr/>
        <p:txBody>
          <a:bodyPr>
            <a:normAutofit/>
          </a:bodyPr>
          <a:lstStyle/>
          <a:p>
            <a:pPr marL="0" indent="0" algn="just"/>
            <a:r>
              <a:rPr lang="en-US" altLang="en-US" dirty="0" smtClean="0">
                <a:solidFill>
                  <a:srgbClr val="000066"/>
                </a:solidFill>
                <a:latin typeface="Arial" panose="020B0604020202020204" pitchFamily="34" charset="0"/>
                <a:cs typeface="Arial" panose="020B0604020202020204" pitchFamily="34" charset="0"/>
              </a:rPr>
              <a:t>Child Sexual Exploitation occurs when young </a:t>
            </a:r>
            <a:r>
              <a:rPr lang="en-US" altLang="en-US" dirty="0">
                <a:solidFill>
                  <a:srgbClr val="000066"/>
                </a:solidFill>
                <a:latin typeface="Arial" panose="020B0604020202020204" pitchFamily="34" charset="0"/>
                <a:cs typeface="Arial" panose="020B0604020202020204" pitchFamily="34" charset="0"/>
              </a:rPr>
              <a:t>people </a:t>
            </a:r>
            <a:r>
              <a:rPr lang="en-US" altLang="en-US" dirty="0" smtClean="0">
                <a:solidFill>
                  <a:srgbClr val="000066"/>
                </a:solidFill>
                <a:latin typeface="Arial" panose="020B0604020202020204" pitchFamily="34" charset="0"/>
                <a:cs typeface="Arial" panose="020B0604020202020204" pitchFamily="34" charset="0"/>
              </a:rPr>
              <a:t>(under the age of 18) receive </a:t>
            </a:r>
            <a:r>
              <a:rPr lang="en-US" altLang="en-US" dirty="0">
                <a:solidFill>
                  <a:srgbClr val="000066"/>
                </a:solidFill>
                <a:latin typeface="Arial" panose="020B0604020202020204" pitchFamily="34" charset="0"/>
                <a:cs typeface="Arial" panose="020B0604020202020204" pitchFamily="34" charset="0"/>
              </a:rPr>
              <a:t>‘something’ in return for engaging in </a:t>
            </a:r>
            <a:r>
              <a:rPr lang="en-GB" altLang="en-US" dirty="0">
                <a:solidFill>
                  <a:srgbClr val="000066"/>
                </a:solidFill>
                <a:latin typeface="Arial" panose="020B0604020202020204" pitchFamily="34" charset="0"/>
                <a:cs typeface="Arial" panose="020B0604020202020204" pitchFamily="34" charset="0"/>
              </a:rPr>
              <a:t>sexual </a:t>
            </a:r>
            <a:r>
              <a:rPr lang="en-GB" altLang="en-US" dirty="0" smtClean="0">
                <a:solidFill>
                  <a:srgbClr val="000066"/>
                </a:solidFill>
                <a:latin typeface="Arial" panose="020B0604020202020204" pitchFamily="34" charset="0"/>
                <a:cs typeface="Arial" panose="020B0604020202020204" pitchFamily="34" charset="0"/>
              </a:rPr>
              <a:t>activities either with the provider or with a third party. These ‘gifts’ can be money, phones, presents, alcohol, drugs, cigarettes, food , accommodation or anything else.</a:t>
            </a:r>
            <a:endParaRPr lang="en-GB" altLang="en-US" dirty="0">
              <a:solidFill>
                <a:srgbClr val="000066"/>
              </a:solidFill>
              <a:latin typeface="Arial" panose="020B0604020202020204" pitchFamily="34" charset="0"/>
              <a:cs typeface="Arial" panose="020B0604020202020204" pitchFamily="34" charset="0"/>
            </a:endParaRPr>
          </a:p>
          <a:p>
            <a:pPr marL="0" indent="0"/>
            <a:r>
              <a:rPr lang="en-US" altLang="en-US" dirty="0" smtClean="0">
                <a:solidFill>
                  <a:srgbClr val="000066"/>
                </a:solidFill>
                <a:latin typeface="Arial" panose="020B0604020202020204" pitchFamily="34" charset="0"/>
                <a:cs typeface="Arial" panose="020B0604020202020204" pitchFamily="34" charset="0"/>
              </a:rPr>
              <a:t>Offenders </a:t>
            </a:r>
            <a:r>
              <a:rPr lang="en-US" altLang="en-US" dirty="0">
                <a:solidFill>
                  <a:srgbClr val="000066"/>
                </a:solidFill>
                <a:latin typeface="Arial" panose="020B0604020202020204" pitchFamily="34" charset="0"/>
                <a:cs typeface="Arial" panose="020B0604020202020204" pitchFamily="34" charset="0"/>
              </a:rPr>
              <a:t>have power over victims due to their age, gender, intellect, physical strength and/or economic or other </a:t>
            </a:r>
            <a:r>
              <a:rPr lang="en-GB" altLang="en-US" dirty="0">
                <a:solidFill>
                  <a:srgbClr val="000066"/>
                </a:solidFill>
                <a:latin typeface="Arial" panose="020B0604020202020204" pitchFamily="34" charset="0"/>
                <a:cs typeface="Arial" panose="020B0604020202020204" pitchFamily="34" charset="0"/>
              </a:rPr>
              <a:t>resources</a:t>
            </a:r>
            <a:r>
              <a:rPr lang="en-GB" altLang="en-US" dirty="0" smtClean="0">
                <a:solidFill>
                  <a:srgbClr val="000066"/>
                </a:solidFill>
                <a:latin typeface="Arial" panose="020B0604020202020204" pitchFamily="34" charset="0"/>
                <a:cs typeface="Arial" panose="020B0604020202020204" pitchFamily="34" charset="0"/>
              </a:rPr>
              <a:t>.</a:t>
            </a:r>
          </a:p>
          <a:p>
            <a:pPr marL="0" indent="0"/>
            <a:r>
              <a:rPr lang="en-US" altLang="en-US" dirty="0" smtClean="0">
                <a:solidFill>
                  <a:srgbClr val="000066"/>
                </a:solidFill>
                <a:latin typeface="Arial" panose="020B0604020202020204" pitchFamily="34" charset="0"/>
                <a:cs typeface="Arial" panose="020B0604020202020204" pitchFamily="34" charset="0"/>
              </a:rPr>
              <a:t>Violence</a:t>
            </a:r>
            <a:r>
              <a:rPr lang="en-US" altLang="en-US" dirty="0">
                <a:solidFill>
                  <a:srgbClr val="000066"/>
                </a:solidFill>
                <a:latin typeface="Arial" panose="020B0604020202020204" pitchFamily="34" charset="0"/>
                <a:cs typeface="Arial" panose="020B0604020202020204" pitchFamily="34" charset="0"/>
              </a:rPr>
              <a:t>, coercion and intimidation are </a:t>
            </a:r>
            <a:r>
              <a:rPr lang="en-US" altLang="en-US" dirty="0" smtClean="0">
                <a:solidFill>
                  <a:srgbClr val="000066"/>
                </a:solidFill>
                <a:latin typeface="Arial" panose="020B0604020202020204" pitchFamily="34" charset="0"/>
                <a:cs typeface="Arial" panose="020B0604020202020204" pitchFamily="34" charset="0"/>
              </a:rPr>
              <a:t>common, although perpetrators can also control their victims by paying them special attention and showering them with gifts or affection, (grooming).</a:t>
            </a:r>
            <a:endParaRPr lang="en-GB" altLang="en-US" dirty="0">
              <a:solidFill>
                <a:srgbClr val="000066"/>
              </a:solidFill>
              <a:latin typeface="Arial" panose="020B0604020202020204" pitchFamily="34" charset="0"/>
              <a:cs typeface="Arial" panose="020B0604020202020204" pitchFamily="34" charset="0"/>
            </a:endParaRPr>
          </a:p>
          <a:p>
            <a:pPr marL="0" indent="0"/>
            <a:r>
              <a:rPr lang="en-GB" altLang="en-US" dirty="0" smtClean="0">
                <a:solidFill>
                  <a:srgbClr val="000066"/>
                </a:solidFill>
                <a:latin typeface="Arial" panose="020B0604020202020204" pitchFamily="34" charset="0"/>
                <a:cs typeface="Arial" panose="020B0604020202020204" pitchFamily="34" charset="0"/>
              </a:rPr>
              <a:t>The </a:t>
            </a:r>
            <a:r>
              <a:rPr lang="en-GB" altLang="en-US" dirty="0">
                <a:solidFill>
                  <a:srgbClr val="000066"/>
                </a:solidFill>
                <a:latin typeface="Arial" panose="020B0604020202020204" pitchFamily="34" charset="0"/>
                <a:cs typeface="Arial" panose="020B0604020202020204" pitchFamily="34" charset="0"/>
              </a:rPr>
              <a:t>reality is that any child or young person, from any social or ethnic background, can be exploited. Boys and young men can be at risk as well as girls and young women. </a:t>
            </a:r>
            <a:endParaRPr lang="en-US" altLang="en-US" dirty="0">
              <a:solidFill>
                <a:srgbClr val="000066"/>
              </a:solidFill>
              <a:latin typeface="Arial" panose="020B0604020202020204" pitchFamily="34" charset="0"/>
              <a:cs typeface="Arial" panose="020B0604020202020204" pitchFamily="34" charset="0"/>
            </a:endParaRPr>
          </a:p>
          <a:p>
            <a:endParaRPr lang="en-GB"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6093296"/>
            <a:ext cx="2395537"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4499541"/>
            <a:ext cx="1431925" cy="1427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32240" y="4356666"/>
            <a:ext cx="1712913" cy="1712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88024" y="4941168"/>
            <a:ext cx="1011237" cy="162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71800" y="4725144"/>
            <a:ext cx="1431925" cy="159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2692044"/>
      </p:ext>
    </p:extLst>
  </p:cSld>
  <p:clrMapOvr>
    <a:masterClrMapping/>
  </p:clrMapOvr>
  <mc:AlternateContent xmlns:mc="http://schemas.openxmlformats.org/markup-compatibility/2006" xmlns:p14="http://schemas.microsoft.com/office/powerpoint/2010/main">
    <mc:Choice Requires="p14">
      <p:transition spd="slow" p14:dur="2000" advClick="0" advTm="30845"/>
    </mc:Choice>
    <mc:Fallback xmlns="">
      <p:transition spd="slow" advClick="0" advTm="30845"/>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GB" dirty="0" smtClean="0"/>
              <a:t>SOME OF THE SIGNS YOU SHOULD LOOK OUT FOR </a:t>
            </a:r>
            <a:endParaRPr lang="en-GB" dirty="0"/>
          </a:p>
        </p:txBody>
      </p:sp>
      <p:pic>
        <p:nvPicPr>
          <p:cNvPr id="4"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588224" y="6093296"/>
            <a:ext cx="2395936" cy="59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27584" y="980728"/>
            <a:ext cx="7488832" cy="7755969"/>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I</a:t>
            </a:r>
            <a:r>
              <a:rPr lang="en-GB" dirty="0" smtClean="0">
                <a:latin typeface="Arial" panose="020B0604020202020204" pitchFamily="34" charset="0"/>
                <a:cs typeface="Arial" panose="020B0604020202020204" pitchFamily="34" charset="0"/>
              </a:rPr>
              <a:t>njured </a:t>
            </a:r>
            <a:r>
              <a:rPr lang="en-GB" dirty="0">
                <a:latin typeface="Arial" panose="020B0604020202020204" pitchFamily="34" charset="0"/>
                <a:cs typeface="Arial" panose="020B0604020202020204" pitchFamily="34" charset="0"/>
              </a:rPr>
              <a:t>or </a:t>
            </a:r>
            <a:r>
              <a:rPr lang="en-GB" dirty="0" smtClean="0">
                <a:latin typeface="Arial" panose="020B0604020202020204" pitchFamily="34" charset="0"/>
                <a:cs typeface="Arial" panose="020B0604020202020204" pitchFamily="34" charset="0"/>
              </a:rPr>
              <a:t>distressed </a:t>
            </a:r>
            <a:r>
              <a:rPr lang="en-GB" dirty="0">
                <a:latin typeface="Arial" panose="020B0604020202020204" pitchFamily="34" charset="0"/>
                <a:cs typeface="Arial" panose="020B0604020202020204" pitchFamily="34" charset="0"/>
              </a:rPr>
              <a:t>young people in your vehicle </a:t>
            </a:r>
            <a:endParaRPr lang="en-GB" dirty="0" smtClean="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Concerns </a:t>
            </a:r>
            <a:r>
              <a:rPr lang="en-GB" dirty="0" smtClean="0">
                <a:latin typeface="Arial" panose="020B0604020202020204" pitchFamily="34" charset="0"/>
                <a:cs typeface="Arial" panose="020B0604020202020204" pitchFamily="34" charset="0"/>
              </a:rPr>
              <a:t>about </a:t>
            </a:r>
            <a:r>
              <a:rPr lang="en-GB" dirty="0">
                <a:latin typeface="Arial" panose="020B0604020202020204" pitchFamily="34" charset="0"/>
                <a:cs typeface="Arial" panose="020B0604020202020204" pitchFamily="34" charset="0"/>
              </a:rPr>
              <a:t>the location you drop off or pick </a:t>
            </a:r>
            <a:r>
              <a:rPr lang="en-GB" dirty="0" smtClean="0">
                <a:latin typeface="Arial" panose="020B0604020202020204" pitchFamily="34" charset="0"/>
                <a:cs typeface="Arial" panose="020B0604020202020204" pitchFamily="34" charset="0"/>
              </a:rPr>
              <a:t>up- be aware </a:t>
            </a:r>
            <a:r>
              <a:rPr lang="en-GB" dirty="0">
                <a:latin typeface="Arial" panose="020B0604020202020204" pitchFamily="34" charset="0"/>
                <a:cs typeface="Arial" panose="020B0604020202020204" pitchFamily="34" charset="0"/>
              </a:rPr>
              <a:t>of addresses you take young people </a:t>
            </a:r>
            <a:r>
              <a:rPr lang="en-GB" dirty="0" smtClean="0">
                <a:latin typeface="Arial" panose="020B0604020202020204" pitchFamily="34" charset="0"/>
                <a:cs typeface="Arial" panose="020B0604020202020204" pitchFamily="34" charset="0"/>
              </a:rPr>
              <a:t>to. You may get the same job regularly.</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			Concerns </a:t>
            </a:r>
            <a:r>
              <a:rPr lang="en-GB" dirty="0">
                <a:latin typeface="Arial" panose="020B0604020202020204" pitchFamily="34" charset="0"/>
                <a:cs typeface="Arial" panose="020B0604020202020204" pitchFamily="34" charset="0"/>
              </a:rPr>
              <a:t>about the adults paying the </a:t>
            </a:r>
            <a:r>
              <a:rPr lang="en-GB" dirty="0" smtClean="0">
                <a:latin typeface="Arial" panose="020B0604020202020204" pitchFamily="34" charset="0"/>
                <a:cs typeface="Arial" panose="020B0604020202020204" pitchFamily="34" charset="0"/>
              </a:rPr>
              <a:t>fares </a:t>
            </a:r>
          </a:p>
          <a:p>
            <a:r>
              <a:rPr lang="en-GB" dirty="0" smtClean="0">
                <a:latin typeface="Arial" panose="020B0604020202020204" pitchFamily="34" charset="0"/>
                <a:cs typeface="Arial" panose="020B0604020202020204" pitchFamily="34" charset="0"/>
              </a:rPr>
              <a:t>Being out very late with non-family members</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dirty="0" smtClean="0">
                <a:latin typeface="Arial" panose="020B0604020202020204" pitchFamily="34" charset="0"/>
                <a:cs typeface="Arial" panose="020B0604020202020204" pitchFamily="34" charset="0"/>
              </a:rPr>
              <a:t>Concerns about a conversation you can hear </a:t>
            </a:r>
          </a:p>
          <a:p>
            <a:r>
              <a:rPr lang="en-GB" dirty="0" smtClean="0">
                <a:latin typeface="Arial" panose="020B0604020202020204" pitchFamily="34" charset="0"/>
                <a:cs typeface="Arial" panose="020B0604020202020204" pitchFamily="34" charset="0"/>
              </a:rPr>
              <a:t>                                         Drunk young people in the company of adults </a:t>
            </a:r>
            <a:endParaRPr lang="en-GB" dirty="0">
              <a:latin typeface="Arial" panose="020B0604020202020204" pitchFamily="34" charset="0"/>
              <a:cs typeface="Arial" panose="020B0604020202020204" pitchFamily="34" charset="0"/>
            </a:endParaRPr>
          </a:p>
          <a:p>
            <a:pPr algn="ctr"/>
            <a:r>
              <a:rPr lang="en-GB" sz="2400" b="1" dirty="0" smtClean="0">
                <a:solidFill>
                  <a:srgbClr val="FF0000"/>
                </a:solidFill>
                <a:latin typeface="Arial" panose="020B0604020202020204" pitchFamily="34" charset="0"/>
                <a:cs typeface="Arial" panose="020B0604020202020204" pitchFamily="34" charset="0"/>
              </a:rPr>
              <a:t>Pass </a:t>
            </a:r>
            <a:r>
              <a:rPr lang="en-GB" sz="2400" b="1" dirty="0">
                <a:solidFill>
                  <a:srgbClr val="FF0000"/>
                </a:solidFill>
                <a:latin typeface="Arial" panose="020B0604020202020204" pitchFamily="34" charset="0"/>
                <a:cs typeface="Arial" panose="020B0604020202020204" pitchFamily="34" charset="0"/>
              </a:rPr>
              <a:t>on any </a:t>
            </a:r>
            <a:r>
              <a:rPr lang="en-GB" sz="2400" b="1" dirty="0" smtClean="0">
                <a:solidFill>
                  <a:srgbClr val="FF0000"/>
                </a:solidFill>
                <a:latin typeface="Arial" panose="020B0604020202020204" pitchFamily="34" charset="0"/>
                <a:cs typeface="Arial" panose="020B0604020202020204" pitchFamily="34" charset="0"/>
              </a:rPr>
              <a:t>information </a:t>
            </a:r>
            <a:r>
              <a:rPr lang="en-GB" sz="2400" b="1" dirty="0">
                <a:solidFill>
                  <a:srgbClr val="FF0000"/>
                </a:solidFill>
                <a:latin typeface="Arial" panose="020B0604020202020204" pitchFamily="34" charset="0"/>
                <a:cs typeface="Arial" panose="020B0604020202020204" pitchFamily="34" charset="0"/>
              </a:rPr>
              <a:t>you </a:t>
            </a:r>
            <a:r>
              <a:rPr lang="en-GB" sz="2400" b="1" dirty="0" smtClean="0">
                <a:solidFill>
                  <a:srgbClr val="FF0000"/>
                </a:solidFill>
                <a:latin typeface="Arial" panose="020B0604020202020204" pitchFamily="34" charset="0"/>
                <a:cs typeface="Arial" panose="020B0604020202020204" pitchFamily="34" charset="0"/>
              </a:rPr>
              <a:t>have-it may just make a difference to someone’s life</a:t>
            </a:r>
            <a:endParaRPr lang="en-GB" sz="2400" b="1" dirty="0">
              <a:solidFill>
                <a:srgbClr val="FF0000"/>
              </a:solidFill>
              <a:latin typeface="Arial" panose="020B0604020202020204" pitchFamily="34" charset="0"/>
              <a:cs typeface="Arial" panose="020B0604020202020204" pitchFamily="34" charset="0"/>
            </a:endParaRPr>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p:txBody>
      </p:sp>
    </p:spTree>
    <p:extLst>
      <p:ext uri="{BB962C8B-B14F-4D97-AF65-F5344CB8AC3E}">
        <p14:creationId xmlns:p14="http://schemas.microsoft.com/office/powerpoint/2010/main" val="3119624291"/>
      </p:ext>
    </p:extLst>
  </p:cSld>
  <p:clrMapOvr>
    <a:masterClrMapping/>
  </p:clrMapOvr>
  <mc:AlternateContent xmlns:mc="http://schemas.openxmlformats.org/markup-compatibility/2006" xmlns:p14="http://schemas.microsoft.com/office/powerpoint/2010/main">
    <mc:Choice Requires="p14">
      <p:transition spd="slow" p14:dur="2000" advClick="0" advTm="25947"/>
    </mc:Choice>
    <mc:Fallback xmlns="">
      <p:transition spd="slow" advClick="0" advTm="25947"/>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signs to look out for</a:t>
            </a:r>
            <a:endParaRPr lang="en-GB" dirty="0"/>
          </a:p>
        </p:txBody>
      </p:sp>
      <p:sp>
        <p:nvSpPr>
          <p:cNvPr id="3" name="Content Placeholder 2"/>
          <p:cNvSpPr>
            <a:spLocks noGrp="1"/>
          </p:cNvSpPr>
          <p:nvPr>
            <p:ph idx="1"/>
          </p:nvPr>
        </p:nvSpPr>
        <p:spPr>
          <a:xfrm>
            <a:off x="822960" y="1100628"/>
            <a:ext cx="7781488" cy="3579849"/>
          </a:xfrm>
        </p:spPr>
        <p:txBody>
          <a:bodyPr>
            <a:normAutofit/>
          </a:bodyPr>
          <a:lstStyle/>
          <a:p>
            <a:r>
              <a:rPr lang="en-GB" dirty="0" smtClean="0">
                <a:latin typeface="Arial" panose="020B0604020202020204" pitchFamily="34" charset="0"/>
                <a:cs typeface="Arial" panose="020B0604020202020204" pitchFamily="34" charset="0"/>
              </a:rPr>
              <a:t>Young people being taken to A &amp; E who are not in the presence of a parent or guardian</a:t>
            </a:r>
          </a:p>
          <a:p>
            <a:endParaRPr lang="en-GB" dirty="0" smtClean="0">
              <a:latin typeface="Arial" panose="020B0604020202020204" pitchFamily="34" charset="0"/>
              <a:cs typeface="Arial" panose="020B0604020202020204" pitchFamily="34" charset="0"/>
            </a:endParaRPr>
          </a:p>
          <a:p>
            <a:pPr algn="r"/>
            <a:r>
              <a:rPr lang="en-GB" dirty="0" smtClean="0">
                <a:latin typeface="Arial" panose="020B0604020202020204" pitchFamily="34" charset="0"/>
                <a:cs typeface="Arial" panose="020B0604020202020204" pitchFamily="34" charset="0"/>
              </a:rPr>
              <a:t>Attempts by young people to avoid paying the fare in return for sexual favours</a:t>
            </a:r>
          </a:p>
          <a:p>
            <a:r>
              <a:rPr lang="en-GB" dirty="0" smtClean="0">
                <a:latin typeface="Arial" panose="020B0604020202020204" pitchFamily="34" charset="0"/>
                <a:cs typeface="Arial" panose="020B0604020202020204" pitchFamily="34" charset="0"/>
              </a:rPr>
              <a:t>                       </a:t>
            </a:r>
          </a:p>
          <a:p>
            <a:r>
              <a:rPr lang="en-GB" dirty="0" smtClean="0">
                <a:latin typeface="Arial" panose="020B0604020202020204" pitchFamily="34" charset="0"/>
                <a:cs typeface="Arial" panose="020B0604020202020204" pitchFamily="34" charset="0"/>
              </a:rPr>
              <a:t>		Overtly sexual behaviour by young persons (male or female)</a:t>
            </a:r>
          </a:p>
          <a:p>
            <a:endParaRPr lang="en-GB" dirty="0" smtClean="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Regular males or females requesting taxis to and from different locations in the  company of various </a:t>
            </a:r>
            <a:r>
              <a:rPr lang="en-GB" dirty="0" smtClean="0">
                <a:latin typeface="Arial" panose="020B0604020202020204" pitchFamily="34" charset="0"/>
                <a:cs typeface="Arial" panose="020B0604020202020204" pitchFamily="34" charset="0"/>
              </a:rPr>
              <a:t>youngsters</a:t>
            </a:r>
          </a:p>
          <a:p>
            <a:pPr algn="ctr"/>
            <a:r>
              <a:rPr lang="en-GB" dirty="0" smtClean="0">
                <a:latin typeface="Arial" panose="020B0604020202020204" pitchFamily="34" charset="0"/>
                <a:cs typeface="Arial" panose="020B0604020202020204" pitchFamily="34" charset="0"/>
              </a:rPr>
              <a:t>Children truanting from school</a:t>
            </a:r>
          </a:p>
          <a:p>
            <a:endParaRPr lang="en-GB" dirty="0"/>
          </a:p>
          <a:p>
            <a:endParaRPr lang="en-GB" dirty="0" smtClean="0"/>
          </a:p>
          <a:p>
            <a:endParaRPr lang="en-GB" dirty="0"/>
          </a:p>
          <a:p>
            <a:endParaRPr lang="en-GB" dirty="0"/>
          </a:p>
        </p:txBody>
      </p:sp>
    </p:spTree>
    <p:extLst>
      <p:ext uri="{BB962C8B-B14F-4D97-AF65-F5344CB8AC3E}">
        <p14:creationId xmlns:p14="http://schemas.microsoft.com/office/powerpoint/2010/main" val="3416871507"/>
      </p:ext>
    </p:extLst>
  </p:cSld>
  <p:clrMapOvr>
    <a:masterClrMapping/>
  </p:clrMapOvr>
  <mc:AlternateContent xmlns:mc="http://schemas.openxmlformats.org/markup-compatibility/2006" xmlns:p14="http://schemas.microsoft.com/office/powerpoint/2010/main">
    <mc:Choice Requires="p14">
      <p:transition spd="slow" p14:dur="2000" advClick="0" advTm="21080"/>
    </mc:Choice>
    <mc:Fallback xmlns="">
      <p:transition spd="slow" advClick="0" advTm="21080"/>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543</TotalTime>
  <Words>1354</Words>
  <Application>Microsoft Office PowerPoint</Application>
  <PresentationFormat>On-screen Show (4:3)</PresentationFormat>
  <Paragraphs>256</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Angles</vt:lpstr>
      <vt:lpstr>SAFEGUARDING training for Taxi Drivers</vt:lpstr>
      <vt:lpstr>Why are you here?</vt:lpstr>
      <vt:lpstr>Aims for today</vt:lpstr>
      <vt:lpstr>Your responsibilities </vt:lpstr>
      <vt:lpstr>What makes a passenger vulnerable?</vt:lpstr>
      <vt:lpstr>PowerPoint Presentation</vt:lpstr>
      <vt:lpstr>what is CSE?</vt:lpstr>
      <vt:lpstr>SOME OF THE SIGNS YOU SHOULD LOOK OUT FOR </vt:lpstr>
      <vt:lpstr>More signs to look out for</vt:lpstr>
      <vt:lpstr>Who are the offenders ?</vt:lpstr>
      <vt:lpstr>PowerPoint Presentation</vt:lpstr>
      <vt:lpstr>Human Trafficking</vt:lpstr>
      <vt:lpstr>Human Trafficking </vt:lpstr>
      <vt:lpstr>What does this mean for  you?</vt:lpstr>
      <vt:lpstr>Say something if you see something</vt:lpstr>
      <vt:lpstr>CSE video</vt:lpstr>
      <vt:lpstr>CSE Video-Emma’s story</vt:lpstr>
      <vt:lpstr>PowerPoint Presentation</vt:lpstr>
      <vt:lpstr>PowerPoint Presentation</vt:lpstr>
    </vt:vector>
  </TitlesOfParts>
  <Company>Blackpool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Amy Willoughby</dc:creator>
  <cp:lastModifiedBy>Ferguson, Christa</cp:lastModifiedBy>
  <cp:revision>73</cp:revision>
  <cp:lastPrinted>2016-09-21T15:51:34Z</cp:lastPrinted>
  <dcterms:created xsi:type="dcterms:W3CDTF">2015-04-08T10:13:10Z</dcterms:created>
  <dcterms:modified xsi:type="dcterms:W3CDTF">2016-09-27T14:35:40Z</dcterms:modified>
</cp:coreProperties>
</file>