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61" r:id="rId3"/>
    <p:sldId id="260" r:id="rId4"/>
    <p:sldId id="283" r:id="rId5"/>
    <p:sldId id="274" r:id="rId6"/>
    <p:sldId id="282" r:id="rId7"/>
    <p:sldId id="275" r:id="rId8"/>
    <p:sldId id="276" r:id="rId9"/>
    <p:sldId id="277" r:id="rId10"/>
    <p:sldId id="263" r:id="rId11"/>
    <p:sldId id="279" r:id="rId12"/>
    <p:sldId id="280" r:id="rId13"/>
    <p:sldId id="267" r:id="rId14"/>
    <p:sldId id="281" r:id="rId15"/>
    <p:sldId id="268" r:id="rId16"/>
    <p:sldId id="271" r:id="rId17"/>
    <p:sldId id="26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9" autoAdjust="0"/>
    <p:restoredTop sz="86441" autoAdjust="0"/>
  </p:normalViewPr>
  <p:slideViewPr>
    <p:cSldViewPr snapToGrid="0">
      <p:cViewPr varScale="1">
        <p:scale>
          <a:sx n="60" d="100"/>
          <a:sy n="60" d="100"/>
        </p:scale>
        <p:origin x="72" y="293"/>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937304-8A31-4977-96A3-E97821F98724}" type="datetimeFigureOut">
              <a:rPr lang="en-GB" smtClean="0"/>
              <a:t>28/02/2024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99BEFB-4F22-43AC-8634-B4E683FCA6A8}" type="slidenum">
              <a:rPr lang="en-GB" smtClean="0"/>
              <a:t>‹#›</a:t>
            </a:fld>
            <a:endParaRPr lang="en-GB"/>
          </a:p>
        </p:txBody>
      </p:sp>
    </p:spTree>
    <p:extLst>
      <p:ext uri="{BB962C8B-B14F-4D97-AF65-F5344CB8AC3E}">
        <p14:creationId xmlns:p14="http://schemas.microsoft.com/office/powerpoint/2010/main" val="438248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1</a:t>
            </a:fld>
            <a:endParaRPr lang="en-GB"/>
          </a:p>
        </p:txBody>
      </p:sp>
    </p:spTree>
    <p:extLst>
      <p:ext uri="{BB962C8B-B14F-4D97-AF65-F5344CB8AC3E}">
        <p14:creationId xmlns:p14="http://schemas.microsoft.com/office/powerpoint/2010/main" val="153322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Remind students that the reason</a:t>
            </a:r>
            <a:r>
              <a:rPr lang="en-GB" baseline="0" dirty="0"/>
              <a:t> for most of the expansions and planned areas in previous were as a result of authorities reacting to changes in the way people lived – like increased urbanisation leading to increased populations in cities, mitigating pollution, etc. How might urban life change in the future? This could be a whole class discussion or could be discussed in small groups and responses shared with the class.</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10</a:t>
            </a:fld>
            <a:endParaRPr lang="en-GB"/>
          </a:p>
        </p:txBody>
      </p:sp>
    </p:spTree>
    <p:extLst>
      <p:ext uri="{BB962C8B-B14F-4D97-AF65-F5344CB8AC3E}">
        <p14:creationId xmlns:p14="http://schemas.microsoft.com/office/powerpoint/2010/main" val="2586456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Quick,</a:t>
            </a:r>
            <a:r>
              <a:rPr lang="en-GB" baseline="0" dirty="0"/>
              <a:t> over-simplified overview of different roles in the design of the built environments, just to reinforce to students that this workshop isn’t about designing specific buildings per se.</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11</a:t>
            </a:fld>
            <a:endParaRPr lang="en-GB"/>
          </a:p>
        </p:txBody>
      </p:sp>
    </p:spTree>
    <p:extLst>
      <p:ext uri="{BB962C8B-B14F-4D97-AF65-F5344CB8AC3E}">
        <p14:creationId xmlns:p14="http://schemas.microsoft.com/office/powerpoint/2010/main" val="3331430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Use colour to mark main roads, key features etc. Then,</a:t>
            </a:r>
            <a:r>
              <a:rPr lang="en-GB" sz="1200" kern="1200" baseline="0" dirty="0">
                <a:solidFill>
                  <a:schemeClr val="tx1"/>
                </a:solidFill>
                <a:effectLst/>
                <a:latin typeface="+mn-lt"/>
                <a:ea typeface="+mn-ea"/>
                <a:cs typeface="+mn-cs"/>
              </a:rPr>
              <a:t> bringing it back together, </a:t>
            </a:r>
            <a:r>
              <a:rPr lang="en-GB" sz="1200" kern="1200" dirty="0">
                <a:solidFill>
                  <a:schemeClr val="tx1"/>
                </a:solidFill>
                <a:effectLst/>
                <a:latin typeface="+mn-lt"/>
                <a:ea typeface="+mn-ea"/>
                <a:cs typeface="+mn-cs"/>
              </a:rPr>
              <a:t>ask each group to tell the</a:t>
            </a:r>
            <a:r>
              <a:rPr lang="en-GB" sz="1200" kern="1200" baseline="0" dirty="0">
                <a:solidFill>
                  <a:schemeClr val="tx1"/>
                </a:solidFill>
                <a:effectLst/>
                <a:latin typeface="+mn-lt"/>
                <a:ea typeface="+mn-ea"/>
                <a:cs typeface="+mn-cs"/>
              </a:rPr>
              <a:t> class </a:t>
            </a:r>
            <a:r>
              <a:rPr lang="en-GB" sz="1200" kern="1200" dirty="0">
                <a:solidFill>
                  <a:schemeClr val="tx1"/>
                </a:solidFill>
                <a:effectLst/>
                <a:latin typeface="+mn-lt"/>
                <a:ea typeface="+mn-ea"/>
                <a:cs typeface="+mn-cs"/>
              </a:rPr>
              <a:t>one thing they noticed, and why they think it was designed that way.</a:t>
            </a:r>
          </a:p>
        </p:txBody>
      </p:sp>
      <p:sp>
        <p:nvSpPr>
          <p:cNvPr id="4" name="Slide Number Placeholder 3"/>
          <p:cNvSpPr>
            <a:spLocks noGrp="1"/>
          </p:cNvSpPr>
          <p:nvPr>
            <p:ph type="sldNum" sz="quarter" idx="5"/>
          </p:nvPr>
        </p:nvSpPr>
        <p:spPr/>
        <p:txBody>
          <a:bodyPr/>
          <a:lstStyle/>
          <a:p>
            <a:fld id="{AE99BEFB-4F22-43AC-8634-B4E683FCA6A8}" type="slidenum">
              <a:rPr lang="en-GB" smtClean="0"/>
              <a:t>12</a:t>
            </a:fld>
            <a:endParaRPr lang="en-GB"/>
          </a:p>
        </p:txBody>
      </p:sp>
    </p:spTree>
    <p:extLst>
      <p:ext uri="{BB962C8B-B14F-4D97-AF65-F5344CB8AC3E}">
        <p14:creationId xmlns:p14="http://schemas.microsoft.com/office/powerpoint/2010/main" val="4127115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a:t>
            </a:r>
            <a:r>
              <a:rPr lang="en-GB" baseline="0" dirty="0"/>
              <a:t> work in groups to define their own sets of ambitions the their new Fleetwood, try to remind any over-ambitious planners that they only have the day to work things through.</a:t>
            </a:r>
          </a:p>
          <a:p>
            <a:endParaRPr lang="en-GB" baseline="0" dirty="0"/>
          </a:p>
          <a:p>
            <a:r>
              <a:rPr lang="en-GB" baseline="0" dirty="0"/>
              <a:t>Once each group has a worksheet filled, groups to move amongst tables (COVID permitting) and make post-it suggestions on other groups’ worksheets.</a:t>
            </a:r>
          </a:p>
        </p:txBody>
      </p:sp>
      <p:sp>
        <p:nvSpPr>
          <p:cNvPr id="4" name="Slide Number Placeholder 3"/>
          <p:cNvSpPr>
            <a:spLocks noGrp="1"/>
          </p:cNvSpPr>
          <p:nvPr>
            <p:ph type="sldNum" sz="quarter" idx="5"/>
          </p:nvPr>
        </p:nvSpPr>
        <p:spPr/>
        <p:txBody>
          <a:bodyPr/>
          <a:lstStyle/>
          <a:p>
            <a:fld id="{AE99BEFB-4F22-43AC-8634-B4E683FCA6A8}" type="slidenum">
              <a:rPr lang="en-GB" smtClean="0"/>
              <a:t>13</a:t>
            </a:fld>
            <a:endParaRPr lang="en-GB"/>
          </a:p>
        </p:txBody>
      </p:sp>
    </p:spTree>
    <p:extLst>
      <p:ext uri="{BB962C8B-B14F-4D97-AF65-F5344CB8AC3E}">
        <p14:creationId xmlns:p14="http://schemas.microsoft.com/office/powerpoint/2010/main" val="3479033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completed, groups</a:t>
            </a:r>
            <a:r>
              <a:rPr lang="en-GB" baseline="0" dirty="0"/>
              <a:t> to share their worksheets’ priorities with the whole class in a group discussion, ending in a ‘cool wall’ list of priorities on the board that prioritises responses to key challenges, deciding for students what they will target first. This could be done with either the example </a:t>
            </a:r>
            <a:r>
              <a:rPr lang="en-GB" baseline="0"/>
              <a:t>prompts provided, </a:t>
            </a:r>
            <a:r>
              <a:rPr lang="en-GB" baseline="0" dirty="0"/>
              <a:t>stuck onto the board/a wall, or just drawn on in wipe-marker. Prompts could be extended into a mini-task if desired, i.e. printed out and delivered in small groups, in order to ‘tease out’ the issues motivating the students.</a:t>
            </a:r>
          </a:p>
          <a:p>
            <a:endParaRPr lang="en-GB" baseline="0" dirty="0"/>
          </a:p>
          <a:p>
            <a:r>
              <a:rPr lang="en-GB" baseline="0" dirty="0"/>
              <a:t>Lunch follows.</a:t>
            </a:r>
          </a:p>
        </p:txBody>
      </p:sp>
      <p:sp>
        <p:nvSpPr>
          <p:cNvPr id="4" name="Slide Number Placeholder 3"/>
          <p:cNvSpPr>
            <a:spLocks noGrp="1"/>
          </p:cNvSpPr>
          <p:nvPr>
            <p:ph type="sldNum" sz="quarter" idx="5"/>
          </p:nvPr>
        </p:nvSpPr>
        <p:spPr/>
        <p:txBody>
          <a:bodyPr/>
          <a:lstStyle/>
          <a:p>
            <a:fld id="{AE99BEFB-4F22-43AC-8634-B4E683FCA6A8}" type="slidenum">
              <a:rPr lang="en-GB" smtClean="0"/>
              <a:t>14</a:t>
            </a:fld>
            <a:endParaRPr lang="en-GB"/>
          </a:p>
        </p:txBody>
      </p:sp>
    </p:spTree>
    <p:extLst>
      <p:ext uri="{BB962C8B-B14F-4D97-AF65-F5344CB8AC3E}">
        <p14:creationId xmlns:p14="http://schemas.microsoft.com/office/powerpoint/2010/main" val="1775285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Host a short zoning discussion that will ask students to think of the key areas of the town that could use a redesign, coupled with the priorities they’d previously identified. Mark rough areas on a large map but don’t ask students to start designing yet.</a:t>
            </a:r>
          </a:p>
          <a:p>
            <a:endParaRPr lang="en-GB" baseline="0" dirty="0"/>
          </a:p>
          <a:p>
            <a:r>
              <a:rPr lang="en-GB" dirty="0"/>
              <a:t>Based on the number of priorities</a:t>
            </a:r>
            <a:r>
              <a:rPr lang="en-GB" baseline="0" dirty="0"/>
              <a:t> and number of groups, divide up these areas of the town for each group to tackle. Priorities such as ‘affordable housing’ may well feature in several groups, and that’s fine. Don’t feel obliged to redesign the whole town at once.</a:t>
            </a:r>
          </a:p>
        </p:txBody>
      </p:sp>
      <p:sp>
        <p:nvSpPr>
          <p:cNvPr id="4" name="Slide Number Placeholder 3"/>
          <p:cNvSpPr>
            <a:spLocks noGrp="1"/>
          </p:cNvSpPr>
          <p:nvPr>
            <p:ph type="sldNum" sz="quarter" idx="5"/>
          </p:nvPr>
        </p:nvSpPr>
        <p:spPr/>
        <p:txBody>
          <a:bodyPr/>
          <a:lstStyle/>
          <a:p>
            <a:fld id="{AE99BEFB-4F22-43AC-8634-B4E683FCA6A8}" type="slidenum">
              <a:rPr lang="en-GB" smtClean="0"/>
              <a:t>15</a:t>
            </a:fld>
            <a:endParaRPr lang="en-GB"/>
          </a:p>
        </p:txBody>
      </p:sp>
    </p:spTree>
    <p:extLst>
      <p:ext uri="{BB962C8B-B14F-4D97-AF65-F5344CB8AC3E}">
        <p14:creationId xmlns:p14="http://schemas.microsoft.com/office/powerpoint/2010/main" val="3729537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Back in groups,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begin to redesign</a:t>
            </a:r>
            <a:r>
              <a:rPr lang="en-GB" sz="1200" kern="1200" baseline="0" dirty="0">
                <a:solidFill>
                  <a:schemeClr val="tx1"/>
                </a:solidFill>
                <a:effectLst/>
                <a:latin typeface="+mn-lt"/>
                <a:ea typeface="+mn-ea"/>
                <a:cs typeface="+mn-cs"/>
              </a:rPr>
              <a:t> Fleetwood on their own versions of the large maps – if possible, these could be collated onto one large map at the end.</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Encourage students to coordinate with other groups so as to further maintain a coherent plan overall, particularly if any new town-wide infrastructure is being proposed.</a:t>
            </a:r>
            <a:endParaRPr lang="en-GB" dirty="0"/>
          </a:p>
        </p:txBody>
      </p:sp>
      <p:sp>
        <p:nvSpPr>
          <p:cNvPr id="4" name="Slide Number Placeholder 3"/>
          <p:cNvSpPr>
            <a:spLocks noGrp="1"/>
          </p:cNvSpPr>
          <p:nvPr>
            <p:ph type="sldNum" sz="quarter" idx="10"/>
          </p:nvPr>
        </p:nvSpPr>
        <p:spPr/>
        <p:txBody>
          <a:bodyPr/>
          <a:lstStyle/>
          <a:p>
            <a:fld id="{AE99BEFB-4F22-43AC-8634-B4E683FCA6A8}" type="slidenum">
              <a:rPr lang="en-GB" smtClean="0"/>
              <a:t>16</a:t>
            </a:fld>
            <a:endParaRPr lang="en-GB"/>
          </a:p>
        </p:txBody>
      </p:sp>
    </p:spTree>
    <p:extLst>
      <p:ext uri="{BB962C8B-B14F-4D97-AF65-F5344CB8AC3E}">
        <p14:creationId xmlns:p14="http://schemas.microsoft.com/office/powerpoint/2010/main" val="1319807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Once everyone has finished and tidied, they present their ideas to the wider group. </a:t>
            </a:r>
            <a:r>
              <a:rPr lang="en-GB" sz="1200" kern="1200" dirty="0">
                <a:solidFill>
                  <a:schemeClr val="tx1"/>
                </a:solidFill>
                <a:effectLst/>
                <a:latin typeface="+mn-lt"/>
                <a:ea typeface="+mn-ea"/>
                <a:cs typeface="+mn-cs"/>
              </a:rPr>
              <a:t>Time is tight, so if needed keep the presentations to include just the priorities they focused on and what their favourite thing is about their design.</a:t>
            </a:r>
            <a:r>
              <a:rPr lang="en-GB" sz="1200" kern="1200" baseline="0" dirty="0">
                <a:solidFill>
                  <a:schemeClr val="tx1"/>
                </a:solidFill>
                <a:effectLst/>
                <a:latin typeface="+mn-lt"/>
                <a:ea typeface="+mn-ea"/>
                <a:cs typeface="+mn-cs"/>
              </a:rPr>
              <a:t> How have they worked across groups to create a joined-up plan for the town? </a:t>
            </a:r>
            <a:r>
              <a:rPr lang="en-GB" dirty="0"/>
              <a:t>Try and find out what the group’s main interests lie in, what their favourite area suggested was, what they might do differently if they had the chance?</a:t>
            </a:r>
          </a:p>
        </p:txBody>
      </p:sp>
      <p:sp>
        <p:nvSpPr>
          <p:cNvPr id="4" name="Slide Number Placeholder 3"/>
          <p:cNvSpPr>
            <a:spLocks noGrp="1"/>
          </p:cNvSpPr>
          <p:nvPr>
            <p:ph type="sldNum" sz="quarter" idx="5"/>
          </p:nvPr>
        </p:nvSpPr>
        <p:spPr/>
        <p:txBody>
          <a:bodyPr/>
          <a:lstStyle/>
          <a:p>
            <a:fld id="{AE99BEFB-4F22-43AC-8634-B4E683FCA6A8}" type="slidenum">
              <a:rPr lang="en-GB" smtClean="0"/>
              <a:t>17</a:t>
            </a:fld>
            <a:endParaRPr lang="en-GB"/>
          </a:p>
        </p:txBody>
      </p:sp>
    </p:spTree>
    <p:extLst>
      <p:ext uri="{BB962C8B-B14F-4D97-AF65-F5344CB8AC3E}">
        <p14:creationId xmlns:p14="http://schemas.microsoft.com/office/powerpoint/2010/main" val="219355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session would explore how places are designed, looking at different types of planned towns and cities, such as Fleetwood, compared to unplanned towns.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 will consider how the way we live in our towns and cities has evolved and challenge students to think how they may redesign Fleetwood if it was being designed today.</a:t>
            </a:r>
          </a:p>
        </p:txBody>
      </p:sp>
      <p:sp>
        <p:nvSpPr>
          <p:cNvPr id="4" name="Slide Number Placeholder 3"/>
          <p:cNvSpPr>
            <a:spLocks noGrp="1"/>
          </p:cNvSpPr>
          <p:nvPr>
            <p:ph type="sldNum" sz="quarter" idx="5"/>
          </p:nvPr>
        </p:nvSpPr>
        <p:spPr/>
        <p:txBody>
          <a:bodyPr/>
          <a:lstStyle/>
          <a:p>
            <a:fld id="{AE99BEFB-4F22-43AC-8634-B4E683FCA6A8}" type="slidenum">
              <a:rPr lang="en-GB" smtClean="0"/>
              <a:t>2</a:t>
            </a:fld>
            <a:endParaRPr lang="en-GB"/>
          </a:p>
        </p:txBody>
      </p:sp>
    </p:spTree>
    <p:extLst>
      <p:ext uri="{BB962C8B-B14F-4D97-AF65-F5344CB8AC3E}">
        <p14:creationId xmlns:p14="http://schemas.microsoft.com/office/powerpoint/2010/main" val="309228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facilitator</a:t>
            </a:r>
            <a:r>
              <a:rPr lang="en-GB" baseline="0" dirty="0"/>
              <a:t> notes for further information</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3</a:t>
            </a:fld>
            <a:endParaRPr lang="en-GB"/>
          </a:p>
        </p:txBody>
      </p:sp>
    </p:spTree>
    <p:extLst>
      <p:ext uri="{BB962C8B-B14F-4D97-AF65-F5344CB8AC3E}">
        <p14:creationId xmlns:p14="http://schemas.microsoft.com/office/powerpoint/2010/main" val="730862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facilitator</a:t>
            </a:r>
            <a:r>
              <a:rPr lang="en-GB" baseline="0" dirty="0"/>
              <a:t> notes for further information</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4</a:t>
            </a:fld>
            <a:endParaRPr lang="en-GB"/>
          </a:p>
        </p:txBody>
      </p:sp>
    </p:spTree>
    <p:extLst>
      <p:ext uri="{BB962C8B-B14F-4D97-AF65-F5344CB8AC3E}">
        <p14:creationId xmlns:p14="http://schemas.microsoft.com/office/powerpoint/2010/main" val="3147810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next few slides are a run down of some high level examples of planned cities. Many are of a different scale to Fleetwood – perhaps emphasising Fleetwood’s relatively unique position as a planned town of that scale – and you can go quickly over the slides or ask students to speculate what the motivation for some of the decisions mentioned were. E.g. the bottom bullet-point above.</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5</a:t>
            </a:fld>
            <a:endParaRPr lang="en-GB"/>
          </a:p>
        </p:txBody>
      </p:sp>
    </p:spTree>
    <p:extLst>
      <p:ext uri="{BB962C8B-B14F-4D97-AF65-F5344CB8AC3E}">
        <p14:creationId xmlns:p14="http://schemas.microsoft.com/office/powerpoint/2010/main" val="1796123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 is Catalan for expansion,</a:t>
            </a:r>
            <a:r>
              <a:rPr lang="en-GB" baseline="0" dirty="0"/>
              <a:t> so like other examples in this list it was constructed as a way of reacting to increases in population and changes in the way people lived and worked at the time.</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6</a:t>
            </a:fld>
            <a:endParaRPr lang="en-GB"/>
          </a:p>
        </p:txBody>
      </p:sp>
    </p:spTree>
    <p:extLst>
      <p:ext uri="{BB962C8B-B14F-4D97-AF65-F5344CB8AC3E}">
        <p14:creationId xmlns:p14="http://schemas.microsoft.com/office/powerpoint/2010/main" val="1509037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Brasilia was built</a:t>
            </a:r>
            <a:r>
              <a:rPr lang="en-GB" baseline="0" dirty="0"/>
              <a:t> in order to create an entirely new capital city and house all the federal government. It is a mixed success.</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7</a:t>
            </a:fld>
            <a:endParaRPr lang="en-GB"/>
          </a:p>
        </p:txBody>
      </p:sp>
    </p:spTree>
    <p:extLst>
      <p:ext uri="{BB962C8B-B14F-4D97-AF65-F5344CB8AC3E}">
        <p14:creationId xmlns:p14="http://schemas.microsoft.com/office/powerpoint/2010/main" val="1882328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Perhaps an example closer to home that more students might have been to, the difference in Edinburgh’s districts is noticeable.</a:t>
            </a:r>
          </a:p>
        </p:txBody>
      </p:sp>
      <p:sp>
        <p:nvSpPr>
          <p:cNvPr id="4" name="Slide Number Placeholder 3"/>
          <p:cNvSpPr>
            <a:spLocks noGrp="1"/>
          </p:cNvSpPr>
          <p:nvPr>
            <p:ph type="sldNum" sz="quarter" idx="5"/>
          </p:nvPr>
        </p:nvSpPr>
        <p:spPr/>
        <p:txBody>
          <a:bodyPr/>
          <a:lstStyle/>
          <a:p>
            <a:fld id="{AE99BEFB-4F22-43AC-8634-B4E683FCA6A8}" type="slidenum">
              <a:rPr lang="en-GB" smtClean="0"/>
              <a:t>8</a:t>
            </a:fld>
            <a:endParaRPr lang="en-GB"/>
          </a:p>
        </p:txBody>
      </p:sp>
    </p:spTree>
    <p:extLst>
      <p:ext uri="{BB962C8B-B14F-4D97-AF65-F5344CB8AC3E}">
        <p14:creationId xmlns:p14="http://schemas.microsoft.com/office/powerpoint/2010/main" val="124968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example most similar to Fleetwood</a:t>
            </a:r>
            <a:r>
              <a:rPr lang="en-GB" baseline="0" dirty="0"/>
              <a:t> on this list – could ask students whether they think Fleetwood’s planning would work on a larger scale.</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9</a:t>
            </a:fld>
            <a:endParaRPr lang="en-GB"/>
          </a:p>
        </p:txBody>
      </p:sp>
    </p:spTree>
    <p:extLst>
      <p:ext uri="{BB962C8B-B14F-4D97-AF65-F5344CB8AC3E}">
        <p14:creationId xmlns:p14="http://schemas.microsoft.com/office/powerpoint/2010/main" val="4024758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448A9-0FF2-4EDB-BB8A-1EBAF0DD784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47465B7-AE81-4381-9FA5-A257E7A6CF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02BD4F4-9C08-4E36-BEDB-39AD203064D4}"/>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5" name="Footer Placeholder 4">
            <a:extLst>
              <a:ext uri="{FF2B5EF4-FFF2-40B4-BE49-F238E27FC236}">
                <a16:creationId xmlns:a16="http://schemas.microsoft.com/office/drawing/2014/main" id="{84ECDD72-F9A6-45F9-AC21-7194B1DFC5B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94475F-7144-4167-8C4B-BDAB4C521A9B}"/>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668191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84F7E-6D71-4026-B9D3-F59DF13AE1D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486986C-0C73-4115-BF8C-4A34065063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4DF7715-2C10-4CC4-8CB0-95FCD4C4FD96}"/>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5" name="Footer Placeholder 4">
            <a:extLst>
              <a:ext uri="{FF2B5EF4-FFF2-40B4-BE49-F238E27FC236}">
                <a16:creationId xmlns:a16="http://schemas.microsoft.com/office/drawing/2014/main" id="{DAC9241C-C638-40E4-8848-29A44C64CD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F56511E-AF64-4A16-8DDD-EA8F849F38CA}"/>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74578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1FAE8F-BAE6-4836-B368-48356E16D3D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8D13882-26A0-4C01-B315-B73FE43BAC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55AF62A-3E9B-4E95-80B7-CEACBD2876D0}"/>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5" name="Footer Placeholder 4">
            <a:extLst>
              <a:ext uri="{FF2B5EF4-FFF2-40B4-BE49-F238E27FC236}">
                <a16:creationId xmlns:a16="http://schemas.microsoft.com/office/drawing/2014/main" id="{A07D49BB-63AC-478A-9092-37DAD69BDEC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7881E2B-7E69-4B91-B105-7C18101DC951}"/>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3820016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1FF7D-A6A2-4CC2-A215-69E6233F2A3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57D81A1-0F0B-4351-80A9-950915015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29D3DE4-00A3-461F-BA04-4BCDF3FB03A9}"/>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5" name="Footer Placeholder 4">
            <a:extLst>
              <a:ext uri="{FF2B5EF4-FFF2-40B4-BE49-F238E27FC236}">
                <a16:creationId xmlns:a16="http://schemas.microsoft.com/office/drawing/2014/main" id="{A3F99083-21AB-45D0-8070-2253C0A924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ADC3F6-9887-42A6-91D9-76A41B16B0BB}"/>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712713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47211-C9E2-4DEB-801E-C811B8FE2B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F095DBF-1AF6-480F-A28F-7262FBA6F3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15053D-02D2-4FB6-B205-D79286B83DD0}"/>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5" name="Footer Placeholder 4">
            <a:extLst>
              <a:ext uri="{FF2B5EF4-FFF2-40B4-BE49-F238E27FC236}">
                <a16:creationId xmlns:a16="http://schemas.microsoft.com/office/drawing/2014/main" id="{545695CB-3029-4288-83C6-E00840B0ED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6971CC-0C0A-452D-AE1B-835C8CF3DFDD}"/>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641429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9B038-617A-42FC-912D-A5C58C02BF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22505FA-4A27-40A2-BDA4-C5290A8CE21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212D719-E7E5-48BF-A25A-25BBD3C5F17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598D488-57FA-4C09-9808-767024D9236E}"/>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6" name="Footer Placeholder 5">
            <a:extLst>
              <a:ext uri="{FF2B5EF4-FFF2-40B4-BE49-F238E27FC236}">
                <a16:creationId xmlns:a16="http://schemas.microsoft.com/office/drawing/2014/main" id="{AEB4ED87-34CA-4B8F-8132-34B6F7921E2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ED972F2-C47E-430D-A92C-CC6209F36BC7}"/>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495003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1EE34-5CAE-43C7-9EC3-9DA09B0DAE3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188B4EA-EE03-4F65-AA49-1BA98EDEB3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0A843A-99EE-48DF-9B23-237FA90B86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29C6BFE-9AAF-4239-BC61-86D433797D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A49BEC-4A9A-477E-8595-6B2A2E55A03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020138E-5B6A-4BED-8F52-87E74351CFC6}"/>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8" name="Footer Placeholder 7">
            <a:extLst>
              <a:ext uri="{FF2B5EF4-FFF2-40B4-BE49-F238E27FC236}">
                <a16:creationId xmlns:a16="http://schemas.microsoft.com/office/drawing/2014/main" id="{64CB1290-F435-4AC6-ABA8-7A29396643D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85F1B59-67A7-49D4-8B7A-2CDD7C0F2332}"/>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305160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FD426-23ED-4E06-949E-FF321A13CE1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69BF2D0-C08C-4D13-8A25-B3292123FD67}"/>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4" name="Footer Placeholder 3">
            <a:extLst>
              <a:ext uri="{FF2B5EF4-FFF2-40B4-BE49-F238E27FC236}">
                <a16:creationId xmlns:a16="http://schemas.microsoft.com/office/drawing/2014/main" id="{0116A377-0AA4-461D-83B9-45A74856A84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765E4A3-BF41-46F3-9CFB-9F02C5E65C3E}"/>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1654368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FDE113-A5EA-45F1-96A0-55490B8C5239}"/>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3" name="Footer Placeholder 2">
            <a:extLst>
              <a:ext uri="{FF2B5EF4-FFF2-40B4-BE49-F238E27FC236}">
                <a16:creationId xmlns:a16="http://schemas.microsoft.com/office/drawing/2014/main" id="{0E747C30-30EA-495F-92BB-E8B8ECBF2B5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A9E2983-9DC8-4F57-B2DD-89F08C7B3270}"/>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219616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A17AB-66C2-4A03-A9CE-BBEBF7A3EF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6368BD-8D07-4AE1-A037-D5D294CF2E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D0F559D-433A-4490-B9B2-F7148487B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7E1B93-26C1-4CE7-9D37-11582E2248D2}"/>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6" name="Footer Placeholder 5">
            <a:extLst>
              <a:ext uri="{FF2B5EF4-FFF2-40B4-BE49-F238E27FC236}">
                <a16:creationId xmlns:a16="http://schemas.microsoft.com/office/drawing/2014/main" id="{B2B30365-5404-49C3-AA4F-772C71CD98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01B381A-0FDE-4518-BEA2-45812DB1899C}"/>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239668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76B21-3847-4C53-86E6-68CA0F9A55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65E4C1-6C94-4890-9A57-AF694A8EBF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CB672FC-F235-47EF-A506-BA29211124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E191C0-A234-4A0B-A3B5-DDF95027839B}"/>
              </a:ext>
            </a:extLst>
          </p:cNvPr>
          <p:cNvSpPr>
            <a:spLocks noGrp="1"/>
          </p:cNvSpPr>
          <p:nvPr>
            <p:ph type="dt" sz="half" idx="10"/>
          </p:nvPr>
        </p:nvSpPr>
        <p:spPr/>
        <p:txBody>
          <a:bodyPr/>
          <a:lstStyle/>
          <a:p>
            <a:fld id="{397CB859-5B81-4708-8535-050A5BEBE3E2}" type="datetimeFigureOut">
              <a:rPr lang="en-GB" smtClean="0"/>
              <a:t>28/02/2024</a:t>
            </a:fld>
            <a:endParaRPr lang="en-GB"/>
          </a:p>
        </p:txBody>
      </p:sp>
      <p:sp>
        <p:nvSpPr>
          <p:cNvPr id="6" name="Footer Placeholder 5">
            <a:extLst>
              <a:ext uri="{FF2B5EF4-FFF2-40B4-BE49-F238E27FC236}">
                <a16:creationId xmlns:a16="http://schemas.microsoft.com/office/drawing/2014/main" id="{8D03D09A-572F-4776-A0B5-9A6BFF0CF9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9FECE4-3BF9-4239-AF07-6D41ABC592E5}"/>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861312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203976-C57A-414D-9ED0-2381FCE8FC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E39461E-5FF2-408D-BD8D-0563D115B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B0792E-1EDC-4298-80EC-2B67C6ED5B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7CB859-5B81-4708-8535-050A5BEBE3E2}" type="datetimeFigureOut">
              <a:rPr lang="en-GB" smtClean="0"/>
              <a:t>28/02/2024</a:t>
            </a:fld>
            <a:endParaRPr lang="en-GB"/>
          </a:p>
        </p:txBody>
      </p:sp>
      <p:sp>
        <p:nvSpPr>
          <p:cNvPr id="5" name="Footer Placeholder 4">
            <a:extLst>
              <a:ext uri="{FF2B5EF4-FFF2-40B4-BE49-F238E27FC236}">
                <a16:creationId xmlns:a16="http://schemas.microsoft.com/office/drawing/2014/main" id="{9A4107AF-C5B4-4EFF-9262-3638580F76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61A496C-F9A4-4DBF-8961-3205DB0097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89985-7973-4DE9-8EA3-0BA5F0F1A6FB}" type="slidenum">
              <a:rPr lang="en-GB" smtClean="0"/>
              <a:t>‹#›</a:t>
            </a:fld>
            <a:endParaRPr lang="en-GB"/>
          </a:p>
        </p:txBody>
      </p:sp>
    </p:spTree>
    <p:extLst>
      <p:ext uri="{BB962C8B-B14F-4D97-AF65-F5344CB8AC3E}">
        <p14:creationId xmlns:p14="http://schemas.microsoft.com/office/powerpoint/2010/main" val="3873746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descr="A daylight image of The Mount, Fleetwood"/>
          <p:cNvPicPr>
            <a:picLocks noChangeAspect="1"/>
          </p:cNvPicPr>
          <p:nvPr/>
        </p:nvPicPr>
        <p:blipFill rotWithShape="1">
          <a:blip r:embed="rId3">
            <a:extLst>
              <a:ext uri="{28A0092B-C50C-407E-A947-70E740481C1C}">
                <a14:useLocalDpi xmlns:a14="http://schemas.microsoft.com/office/drawing/2010/main" val="0"/>
              </a:ext>
            </a:extLst>
          </a:blip>
          <a:srcRect t="11340" b="11352"/>
          <a:stretch/>
        </p:blipFill>
        <p:spPr>
          <a:xfrm>
            <a:off x="1524" y="-97970"/>
            <a:ext cx="12190475" cy="7053942"/>
          </a:xfrm>
          <a:prstGeom prst="rect">
            <a:avLst/>
          </a:prstGeom>
        </p:spPr>
      </p:pic>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1870298" y="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Fleetwood </a:t>
            </a:r>
          </a:p>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Urban</a:t>
            </a:r>
          </a:p>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Design</a:t>
            </a:r>
          </a:p>
        </p:txBody>
      </p:sp>
    </p:spTree>
    <p:extLst>
      <p:ext uri="{BB962C8B-B14F-4D97-AF65-F5344CB8AC3E}">
        <p14:creationId xmlns:p14="http://schemas.microsoft.com/office/powerpoint/2010/main" val="1843678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704673" cy="1694257"/>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Cities of the Future</a:t>
            </a:r>
          </a:p>
        </p:txBody>
      </p:sp>
      <p:sp>
        <p:nvSpPr>
          <p:cNvPr id="10"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What are the challenges that cities will face in the future?</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How are these different to the demands of the past?</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Will environmental pressures force us to use public spaces in different ways?</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How has public life changed since Fleetwood was originally designed?</a:t>
            </a:r>
          </a:p>
        </p:txBody>
      </p:sp>
      <p:pic>
        <p:nvPicPr>
          <p:cNvPr id="6" name="Picture 5" descr="People protesting holding a sign that says  'There is no planet B' with a picture of the worl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9786" y="323180"/>
            <a:ext cx="5540828" cy="3693885"/>
          </a:xfrm>
          <a:prstGeom prst="rect">
            <a:avLst/>
          </a:prstGeom>
        </p:spPr>
      </p:pic>
      <p:pic>
        <p:nvPicPr>
          <p:cNvPr id="18" name="Picture 17" descr="A high rise building covered in plant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3732" y="2072301"/>
            <a:ext cx="3533036" cy="4416552"/>
          </a:xfrm>
          <a:prstGeom prst="rect">
            <a:avLst/>
          </a:prstGeom>
        </p:spPr>
      </p:pic>
    </p:spTree>
    <p:extLst>
      <p:ext uri="{BB962C8B-B14F-4D97-AF65-F5344CB8AC3E}">
        <p14:creationId xmlns:p14="http://schemas.microsoft.com/office/powerpoint/2010/main" val="4080206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81651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Planners and Urban Designers</a:t>
            </a:r>
          </a:p>
        </p:txBody>
      </p:sp>
      <p:sp>
        <p:nvSpPr>
          <p:cNvPr id="10"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Urban planners work at a higher level than architects, setting out and planning areas that will work well together, before architects design the individual buildings, and urban designers design specific public spaces and experiences.</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All the professionals work closely together to ensure cohesive results.</a:t>
            </a:r>
          </a:p>
        </p:txBody>
      </p:sp>
      <p:pic>
        <p:nvPicPr>
          <p:cNvPr id="2" name="Picture 1" descr="An old map of Washingt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3225" y="881742"/>
            <a:ext cx="6728532" cy="5445905"/>
          </a:xfrm>
          <a:prstGeom prst="rect">
            <a:avLst/>
          </a:prstGeom>
        </p:spPr>
      </p:pic>
    </p:spTree>
    <p:extLst>
      <p:ext uri="{BB962C8B-B14F-4D97-AF65-F5344CB8AC3E}">
        <p14:creationId xmlns:p14="http://schemas.microsoft.com/office/powerpoint/2010/main" val="2215221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Fleetwood Today</a:t>
            </a:r>
          </a:p>
        </p:txBody>
      </p:sp>
      <p:sp>
        <p:nvSpPr>
          <p:cNvPr id="8"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In groups, use coloured pens and post-its to note down main roads, key features, and main defined areas of land use in Fleetwood on your large maps.</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Discuss why the town might have been laid out like this at the time.</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map of Fleetwood">
            <a:extLst>
              <a:ext uri="{FF2B5EF4-FFF2-40B4-BE49-F238E27FC236}">
                <a16:creationId xmlns:a16="http://schemas.microsoft.com/office/drawing/2014/main" id="{D4DDAC6F-9259-2117-DB2E-FED451EB444C}"/>
              </a:ext>
            </a:extLst>
          </p:cNvPr>
          <p:cNvPicPr>
            <a:picLocks noChangeAspect="1"/>
          </p:cNvPicPr>
          <p:nvPr/>
        </p:nvPicPr>
        <p:blipFill rotWithShape="1">
          <a:blip r:embed="rId3">
            <a:extLst>
              <a:ext uri="{28A0092B-C50C-407E-A947-70E740481C1C}">
                <a14:useLocalDpi xmlns:a14="http://schemas.microsoft.com/office/drawing/2010/main" val="0"/>
              </a:ext>
            </a:extLst>
          </a:blip>
          <a:srcRect t="488" r="1257" b="1"/>
          <a:stretch/>
        </p:blipFill>
        <p:spPr>
          <a:xfrm>
            <a:off x="5568202" y="1073767"/>
            <a:ext cx="5994309" cy="5029912"/>
          </a:xfrm>
          <a:prstGeom prst="rect">
            <a:avLst/>
          </a:prstGeom>
        </p:spPr>
      </p:pic>
    </p:spTree>
    <p:extLst>
      <p:ext uri="{BB962C8B-B14F-4D97-AF65-F5344CB8AC3E}">
        <p14:creationId xmlns:p14="http://schemas.microsoft.com/office/powerpoint/2010/main" val="3118191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The Brief</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We have been challenged to re-design Fleetwood, quite how will be up to you!</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In groups, discuss what works and what doesn’t, write it down on your post-its and fill out your worksheets.</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What are the big challenges facing Fleetwood?</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Where are the chances to improve things?</a:t>
            </a:r>
          </a:p>
        </p:txBody>
      </p:sp>
      <p:pic>
        <p:nvPicPr>
          <p:cNvPr id="11" name="Picture 10" descr="The Mount, Fleetwo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6817" y="1482673"/>
            <a:ext cx="5441537" cy="4072919"/>
          </a:xfrm>
          <a:prstGeom prst="rect">
            <a:avLst/>
          </a:prstGeom>
        </p:spPr>
      </p:pic>
    </p:spTree>
    <p:extLst>
      <p:ext uri="{BB962C8B-B14F-4D97-AF65-F5344CB8AC3E}">
        <p14:creationId xmlns:p14="http://schemas.microsoft.com/office/powerpoint/2010/main" val="2136221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New Fleetwood</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Now let’s discuss our findings and come up with a list of priorities for our New Fleetwood.</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What were the key challenges we all identified?</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What are our aspirations?</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What do we consider to be most important factors to focus on?</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After lunch we will be doing this hypothetical redesign based on these priorities.</a:t>
            </a:r>
          </a:p>
        </p:txBody>
      </p:sp>
      <p:pic>
        <p:nvPicPr>
          <p:cNvPr id="11" name="Picture 10" descr="The Mount, Fleetwo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6817" y="1482673"/>
            <a:ext cx="5441537" cy="4072919"/>
          </a:xfrm>
          <a:prstGeom prst="rect">
            <a:avLst/>
          </a:prstGeom>
        </p:spPr>
      </p:pic>
    </p:spTree>
    <p:extLst>
      <p:ext uri="{BB962C8B-B14F-4D97-AF65-F5344CB8AC3E}">
        <p14:creationId xmlns:p14="http://schemas.microsoft.com/office/powerpoint/2010/main" val="291554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26A84AF-6F58-471A-BF1F-10D8C0351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Zoning Activity</a:t>
            </a:r>
          </a:p>
        </p:txBody>
      </p:sp>
      <p:sp>
        <p:nvSpPr>
          <p:cNvPr id="8" name="Title 1">
            <a:extLst>
              <a:ext uri="{FF2B5EF4-FFF2-40B4-BE49-F238E27FC236}">
                <a16:creationId xmlns:a16="http://schemas.microsoft.com/office/drawing/2014/main" id="{B00A0824-FC47-4F3B-8615-89370D80D7A4}"/>
              </a:ext>
            </a:extLst>
          </p:cNvPr>
          <p:cNvSpPr txBox="1">
            <a:spLocks/>
          </p:cNvSpPr>
          <p:nvPr/>
        </p:nvSpPr>
        <p:spPr>
          <a:xfrm>
            <a:off x="629327" y="2554894"/>
            <a:ext cx="4098951" cy="3979926"/>
          </a:xfrm>
          <a:prstGeom prst="rect">
            <a:avLst/>
          </a:prstGeom>
        </p:spPr>
        <p:txBody>
          <a:bodyPr vert="horz" lIns="91440" tIns="45720" rIns="91440" bIns="45720" rtlCol="0">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14300">
              <a:lnSpc>
                <a:spcPct val="150000"/>
              </a:lnSpc>
              <a:spcAft>
                <a:spcPts val="600"/>
              </a:spcAft>
            </a:pPr>
            <a:r>
              <a:rPr lang="en-GB" sz="1600" dirty="0">
                <a:latin typeface="Century Gothic" panose="020B0502020202020204" pitchFamily="34" charset="0"/>
              </a:rPr>
              <a:t>Now we’ve identified the key priorities for the town, and without starting to design areas just yet, consider the following:</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Are there specific areas of the town that would benefit from some of these approaches?</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Would some priorities require consideration across the whole town?</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Would others be better suited to being focused on just one area?</a:t>
            </a:r>
          </a:p>
        </p:txBody>
      </p:sp>
      <p:pic>
        <p:nvPicPr>
          <p:cNvPr id="3" name="Picture 2" descr="A map of Fleetwood">
            <a:extLst>
              <a:ext uri="{FF2B5EF4-FFF2-40B4-BE49-F238E27FC236}">
                <a16:creationId xmlns:a16="http://schemas.microsoft.com/office/drawing/2014/main" id="{1AF2D516-7FFF-4F05-883C-79427204BD36}"/>
              </a:ext>
            </a:extLst>
          </p:cNvPr>
          <p:cNvPicPr>
            <a:picLocks noChangeAspect="1"/>
          </p:cNvPicPr>
          <p:nvPr/>
        </p:nvPicPr>
        <p:blipFill rotWithShape="1">
          <a:blip r:embed="rId3">
            <a:extLst>
              <a:ext uri="{28A0092B-C50C-407E-A947-70E740481C1C}">
                <a14:useLocalDpi xmlns:a14="http://schemas.microsoft.com/office/drawing/2010/main" val="0"/>
              </a:ext>
            </a:extLst>
          </a:blip>
          <a:srcRect r="2697"/>
          <a:stretch/>
        </p:blipFill>
        <p:spPr>
          <a:xfrm>
            <a:off x="5534261" y="1057817"/>
            <a:ext cx="5906890" cy="5054600"/>
          </a:xfrm>
          <a:prstGeom prst="rect">
            <a:avLst/>
          </a:prstGeom>
        </p:spPr>
      </p:pic>
      <p:sp>
        <p:nvSpPr>
          <p:cNvPr id="10"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69196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Design Activity</a:t>
            </a:r>
          </a:p>
        </p:txBody>
      </p:sp>
      <p:sp>
        <p:nvSpPr>
          <p:cNvPr id="4"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In your groups, start to redesign your area of Fleetwood to suit the priorities you decided to focus on.</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Use post-its, markers, tracing paper, and card to develop your ideas.</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Build up certain areas in 3D if you want to!</a:t>
            </a:r>
          </a:p>
        </p:txBody>
      </p:sp>
      <p:pic>
        <p:nvPicPr>
          <p:cNvPr id="10" name="Picture 9" descr="People drawing a map"/>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105400" y="857250"/>
            <a:ext cx="6858000" cy="5143500"/>
          </a:xfrm>
          <a:prstGeom prst="rect">
            <a:avLst/>
          </a:prstGeom>
        </p:spPr>
      </p:pic>
      <p:sp>
        <p:nvSpPr>
          <p:cNvPr id="6"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9393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F2CB5-C7BE-F5C1-C883-CD89E59D7D84}"/>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Feedback</a:t>
            </a:r>
          </a:p>
        </p:txBody>
      </p:sp>
      <p:sp>
        <p:nvSpPr>
          <p:cNvPr id="3" name="Title 1" descr="Feedback">
            <a:extLst>
              <a:ext uri="{FF2B5EF4-FFF2-40B4-BE49-F238E27FC236}">
                <a16:creationId xmlns:a16="http://schemas.microsoft.com/office/drawing/2014/main" id="{902E2FF4-4B48-4595-9F69-BE456ED4FB87}"/>
              </a:ext>
            </a:extLst>
          </p:cNvPr>
          <p:cNvSpPr txBox="1">
            <a:spLocks/>
          </p:cNvSpPr>
          <p:nvPr/>
        </p:nvSpPr>
        <p:spPr>
          <a:xfrm>
            <a:off x="408827" y="1356189"/>
            <a:ext cx="5334427" cy="5043470"/>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endParaRPr lang="en-US" sz="2000" dirty="0">
              <a:latin typeface="Comic Sans MS" panose="030F0702030302020204" pitchFamily="66" charset="0"/>
              <a:ea typeface="+mn-ea"/>
              <a:cs typeface="+mn-cs"/>
            </a:endParaRPr>
          </a:p>
        </p:txBody>
      </p:sp>
      <p:pic>
        <p:nvPicPr>
          <p:cNvPr id="4" name="Picture 3" descr="FEEDBACK">
            <a:extLst>
              <a:ext uri="{FF2B5EF4-FFF2-40B4-BE49-F238E27FC236}">
                <a16:creationId xmlns:a16="http://schemas.microsoft.com/office/drawing/2014/main" id="{5532416B-6A97-4D1C-8CAA-B2A9CDA657A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468" b="9165"/>
          <a:stretch/>
        </p:blipFill>
        <p:spPr>
          <a:xfrm>
            <a:off x="20" y="10"/>
            <a:ext cx="12191980" cy="6865943"/>
          </a:xfrm>
          <a:custGeom>
            <a:avLst/>
            <a:gdLst/>
            <a:ahLst/>
            <a:cxnLst/>
            <a:rect l="l" t="t" r="r" b="b"/>
            <a:pathLst>
              <a:path w="12192000" h="6857681">
                <a:moveTo>
                  <a:pt x="0" y="0"/>
                </a:moveTo>
                <a:lnTo>
                  <a:pt x="6033794" y="0"/>
                </a:lnTo>
                <a:lnTo>
                  <a:pt x="6104632" y="17448"/>
                </a:lnTo>
                <a:cubicBezTo>
                  <a:pt x="6167597" y="23966"/>
                  <a:pt x="6148747" y="27214"/>
                  <a:pt x="6198111" y="26888"/>
                </a:cubicBezTo>
                <a:cubicBezTo>
                  <a:pt x="6203032" y="26525"/>
                  <a:pt x="6212450" y="35708"/>
                  <a:pt x="6231511" y="33431"/>
                </a:cubicBezTo>
                <a:cubicBezTo>
                  <a:pt x="6261681" y="37362"/>
                  <a:pt x="6245025" y="48416"/>
                  <a:pt x="6283668" y="52056"/>
                </a:cubicBezTo>
                <a:cubicBezTo>
                  <a:pt x="6280095" y="55478"/>
                  <a:pt x="6317954" y="53783"/>
                  <a:pt x="6321602" y="65933"/>
                </a:cubicBezTo>
                <a:cubicBezTo>
                  <a:pt x="6338020" y="69803"/>
                  <a:pt x="6363241" y="73066"/>
                  <a:pt x="6382175" y="75274"/>
                </a:cubicBezTo>
                <a:cubicBezTo>
                  <a:pt x="6410543" y="81224"/>
                  <a:pt x="6424665" y="87641"/>
                  <a:pt x="6428857" y="91880"/>
                </a:cubicBezTo>
                <a:cubicBezTo>
                  <a:pt x="6457257" y="98611"/>
                  <a:pt x="6454186" y="99822"/>
                  <a:pt x="6491478" y="114104"/>
                </a:cubicBezTo>
                <a:cubicBezTo>
                  <a:pt x="6513363" y="108974"/>
                  <a:pt x="6532168" y="120070"/>
                  <a:pt x="6541328" y="130204"/>
                </a:cubicBezTo>
                <a:cubicBezTo>
                  <a:pt x="6566101" y="139804"/>
                  <a:pt x="6619910" y="162727"/>
                  <a:pt x="6655300" y="165762"/>
                </a:cubicBezTo>
                <a:cubicBezTo>
                  <a:pt x="6709422" y="165032"/>
                  <a:pt x="6694278" y="176304"/>
                  <a:pt x="6718357" y="184874"/>
                </a:cubicBezTo>
                <a:cubicBezTo>
                  <a:pt x="6737101" y="195527"/>
                  <a:pt x="6734493" y="186329"/>
                  <a:pt x="6754054" y="199796"/>
                </a:cubicBezTo>
                <a:lnTo>
                  <a:pt x="6790284" y="215417"/>
                </a:lnTo>
                <a:lnTo>
                  <a:pt x="6833979" y="239878"/>
                </a:lnTo>
                <a:lnTo>
                  <a:pt x="6843981" y="246602"/>
                </a:lnTo>
                <a:cubicBezTo>
                  <a:pt x="6849111" y="246626"/>
                  <a:pt x="6852366" y="247045"/>
                  <a:pt x="6854445" y="247782"/>
                </a:cubicBezTo>
                <a:cubicBezTo>
                  <a:pt x="6854496" y="247881"/>
                  <a:pt x="6854549" y="247980"/>
                  <a:pt x="6854600" y="248079"/>
                </a:cubicBezTo>
                <a:lnTo>
                  <a:pt x="6869364" y="251040"/>
                </a:lnTo>
                <a:cubicBezTo>
                  <a:pt x="6886479" y="251404"/>
                  <a:pt x="6920818" y="277370"/>
                  <a:pt x="6937072" y="276678"/>
                </a:cubicBezTo>
                <a:cubicBezTo>
                  <a:pt x="6944247" y="293133"/>
                  <a:pt x="6941053" y="265766"/>
                  <a:pt x="6968404" y="280704"/>
                </a:cubicBezTo>
                <a:cubicBezTo>
                  <a:pt x="6980596" y="282696"/>
                  <a:pt x="6985722" y="284716"/>
                  <a:pt x="6995938" y="286247"/>
                </a:cubicBezTo>
                <a:cubicBezTo>
                  <a:pt x="6996079" y="286667"/>
                  <a:pt x="7029560" y="289467"/>
                  <a:pt x="7029701" y="289887"/>
                </a:cubicBezTo>
                <a:lnTo>
                  <a:pt x="7054104" y="293980"/>
                </a:lnTo>
                <a:lnTo>
                  <a:pt x="7059678" y="296051"/>
                </a:lnTo>
                <a:lnTo>
                  <a:pt x="7092167" y="292851"/>
                </a:lnTo>
                <a:lnTo>
                  <a:pt x="7108387" y="292672"/>
                </a:lnTo>
                <a:lnTo>
                  <a:pt x="7114139" y="289579"/>
                </a:lnTo>
                <a:cubicBezTo>
                  <a:pt x="7119705" y="287930"/>
                  <a:pt x="7126840" y="287741"/>
                  <a:pt x="7137488" y="290860"/>
                </a:cubicBezTo>
                <a:lnTo>
                  <a:pt x="7139729" y="292153"/>
                </a:lnTo>
                <a:lnTo>
                  <a:pt x="7172532" y="286561"/>
                </a:lnTo>
                <a:cubicBezTo>
                  <a:pt x="7179544" y="284784"/>
                  <a:pt x="7207552" y="294171"/>
                  <a:pt x="7213458" y="290616"/>
                </a:cubicBezTo>
                <a:cubicBezTo>
                  <a:pt x="7269364" y="295457"/>
                  <a:pt x="7303569" y="278925"/>
                  <a:pt x="7371827" y="290351"/>
                </a:cubicBezTo>
                <a:cubicBezTo>
                  <a:pt x="7417519" y="294938"/>
                  <a:pt x="7443196" y="294841"/>
                  <a:pt x="7472683" y="298450"/>
                </a:cubicBezTo>
                <a:cubicBezTo>
                  <a:pt x="7502170" y="302059"/>
                  <a:pt x="7529752" y="308462"/>
                  <a:pt x="7548749" y="312007"/>
                </a:cubicBezTo>
                <a:cubicBezTo>
                  <a:pt x="7567746" y="315552"/>
                  <a:pt x="7562619" y="317217"/>
                  <a:pt x="7586664" y="319723"/>
                </a:cubicBezTo>
                <a:cubicBezTo>
                  <a:pt x="7610709" y="322229"/>
                  <a:pt x="7669675" y="320322"/>
                  <a:pt x="7693021" y="327043"/>
                </a:cubicBezTo>
                <a:cubicBezTo>
                  <a:pt x="7718238" y="326359"/>
                  <a:pt x="7721537" y="337391"/>
                  <a:pt x="7735314" y="336075"/>
                </a:cubicBezTo>
                <a:cubicBezTo>
                  <a:pt x="7806549" y="352546"/>
                  <a:pt x="7865892" y="349618"/>
                  <a:pt x="7952583" y="346950"/>
                </a:cubicBezTo>
                <a:cubicBezTo>
                  <a:pt x="8009730" y="351831"/>
                  <a:pt x="8008698" y="354607"/>
                  <a:pt x="8033745" y="357420"/>
                </a:cubicBezTo>
                <a:cubicBezTo>
                  <a:pt x="8041390" y="360247"/>
                  <a:pt x="8045181" y="350414"/>
                  <a:pt x="8052068" y="354306"/>
                </a:cubicBezTo>
                <a:lnTo>
                  <a:pt x="8087434" y="359505"/>
                </a:lnTo>
                <a:lnTo>
                  <a:pt x="8113399" y="369645"/>
                </a:lnTo>
                <a:lnTo>
                  <a:pt x="8137804" y="376078"/>
                </a:lnTo>
                <a:lnTo>
                  <a:pt x="8167138" y="378809"/>
                </a:lnTo>
                <a:cubicBezTo>
                  <a:pt x="8176124" y="381225"/>
                  <a:pt x="8176713" y="389019"/>
                  <a:pt x="8188557" y="388892"/>
                </a:cubicBezTo>
                <a:cubicBezTo>
                  <a:pt x="8224517" y="394064"/>
                  <a:pt x="8289287" y="398547"/>
                  <a:pt x="8338182" y="404244"/>
                </a:cubicBezTo>
                <a:cubicBezTo>
                  <a:pt x="8362404" y="400849"/>
                  <a:pt x="8397142" y="407351"/>
                  <a:pt x="8407187" y="417040"/>
                </a:cubicBezTo>
                <a:cubicBezTo>
                  <a:pt x="8419182" y="419735"/>
                  <a:pt x="8448098" y="419784"/>
                  <a:pt x="8459765" y="417876"/>
                </a:cubicBezTo>
                <a:cubicBezTo>
                  <a:pt x="8470121" y="418155"/>
                  <a:pt x="8471999" y="421843"/>
                  <a:pt x="8485759" y="423277"/>
                </a:cubicBezTo>
                <a:cubicBezTo>
                  <a:pt x="8500778" y="426656"/>
                  <a:pt x="8533354" y="442668"/>
                  <a:pt x="8547497" y="447675"/>
                </a:cubicBezTo>
                <a:cubicBezTo>
                  <a:pt x="8561640" y="452682"/>
                  <a:pt x="8547256" y="447497"/>
                  <a:pt x="8570615" y="453317"/>
                </a:cubicBezTo>
                <a:cubicBezTo>
                  <a:pt x="8578949" y="455301"/>
                  <a:pt x="8577204" y="463036"/>
                  <a:pt x="8595122" y="466725"/>
                </a:cubicBezTo>
                <a:cubicBezTo>
                  <a:pt x="8613041" y="470415"/>
                  <a:pt x="8653176" y="474680"/>
                  <a:pt x="8678126" y="475454"/>
                </a:cubicBezTo>
                <a:cubicBezTo>
                  <a:pt x="8706000" y="462935"/>
                  <a:pt x="8696233" y="479979"/>
                  <a:pt x="8747203" y="464224"/>
                </a:cubicBezTo>
                <a:cubicBezTo>
                  <a:pt x="8748514" y="466239"/>
                  <a:pt x="8769343" y="465372"/>
                  <a:pt x="8790692" y="466720"/>
                </a:cubicBezTo>
                <a:cubicBezTo>
                  <a:pt x="8812041" y="468068"/>
                  <a:pt x="8857501" y="479363"/>
                  <a:pt x="8875298" y="472310"/>
                </a:cubicBezTo>
                <a:lnTo>
                  <a:pt x="9032306" y="471571"/>
                </a:lnTo>
                <a:lnTo>
                  <a:pt x="9122435" y="483407"/>
                </a:lnTo>
                <a:cubicBezTo>
                  <a:pt x="9153775" y="485302"/>
                  <a:pt x="9159039" y="493942"/>
                  <a:pt x="9179171" y="490552"/>
                </a:cubicBezTo>
                <a:cubicBezTo>
                  <a:pt x="9213108" y="492737"/>
                  <a:pt x="9191622" y="508779"/>
                  <a:pt x="9230778" y="495862"/>
                </a:cubicBezTo>
                <a:cubicBezTo>
                  <a:pt x="9220076" y="509598"/>
                  <a:pt x="9249178" y="492136"/>
                  <a:pt x="9269314" y="503195"/>
                </a:cubicBezTo>
                <a:cubicBezTo>
                  <a:pt x="9297556" y="495041"/>
                  <a:pt x="9326591" y="505312"/>
                  <a:pt x="9343734" y="506508"/>
                </a:cubicBezTo>
                <a:cubicBezTo>
                  <a:pt x="9360877" y="507704"/>
                  <a:pt x="9347612" y="511465"/>
                  <a:pt x="9372172" y="510372"/>
                </a:cubicBezTo>
                <a:lnTo>
                  <a:pt x="9406856" y="515908"/>
                </a:lnTo>
                <a:cubicBezTo>
                  <a:pt x="9405045" y="511337"/>
                  <a:pt x="9410063" y="512684"/>
                  <a:pt x="9423824" y="513399"/>
                </a:cubicBezTo>
                <a:lnTo>
                  <a:pt x="9460782" y="509325"/>
                </a:lnTo>
                <a:lnTo>
                  <a:pt x="9486144" y="513434"/>
                </a:lnTo>
                <a:cubicBezTo>
                  <a:pt x="9489544" y="513295"/>
                  <a:pt x="9513720" y="508821"/>
                  <a:pt x="9513235" y="505310"/>
                </a:cubicBezTo>
                <a:cubicBezTo>
                  <a:pt x="9539685" y="520038"/>
                  <a:pt x="9542332" y="510786"/>
                  <a:pt x="9569455" y="507032"/>
                </a:cubicBezTo>
                <a:cubicBezTo>
                  <a:pt x="9592710" y="508415"/>
                  <a:pt x="9572665" y="508880"/>
                  <a:pt x="9628861" y="510620"/>
                </a:cubicBezTo>
                <a:cubicBezTo>
                  <a:pt x="9650737" y="526789"/>
                  <a:pt x="9635011" y="498901"/>
                  <a:pt x="9677951" y="521543"/>
                </a:cubicBezTo>
                <a:cubicBezTo>
                  <a:pt x="9680053" y="519778"/>
                  <a:pt x="9706563" y="521397"/>
                  <a:pt x="9720438" y="523172"/>
                </a:cubicBezTo>
                <a:cubicBezTo>
                  <a:pt x="9734313" y="524947"/>
                  <a:pt x="9746849" y="522784"/>
                  <a:pt x="9761204" y="532196"/>
                </a:cubicBezTo>
                <a:cubicBezTo>
                  <a:pt x="9771692" y="535091"/>
                  <a:pt x="9752949" y="530854"/>
                  <a:pt x="9785747" y="535781"/>
                </a:cubicBezTo>
                <a:cubicBezTo>
                  <a:pt x="9818545" y="540708"/>
                  <a:pt x="9925449" y="557390"/>
                  <a:pt x="9957993" y="561756"/>
                </a:cubicBezTo>
                <a:cubicBezTo>
                  <a:pt x="9990537" y="566122"/>
                  <a:pt x="9967648" y="568686"/>
                  <a:pt x="9981009" y="569119"/>
                </a:cubicBezTo>
                <a:cubicBezTo>
                  <a:pt x="9994370" y="569552"/>
                  <a:pt x="10023139" y="562486"/>
                  <a:pt x="10038159" y="564356"/>
                </a:cubicBezTo>
                <a:cubicBezTo>
                  <a:pt x="10057015" y="566262"/>
                  <a:pt x="10059811" y="573563"/>
                  <a:pt x="10071129" y="573194"/>
                </a:cubicBezTo>
                <a:cubicBezTo>
                  <a:pt x="10081593" y="562977"/>
                  <a:pt x="10092704" y="563090"/>
                  <a:pt x="10110830" y="569286"/>
                </a:cubicBezTo>
                <a:cubicBezTo>
                  <a:pt x="10144643" y="572070"/>
                  <a:pt x="10144670" y="561560"/>
                  <a:pt x="10177323" y="563075"/>
                </a:cubicBezTo>
                <a:cubicBezTo>
                  <a:pt x="10191652" y="562496"/>
                  <a:pt x="10199318" y="565790"/>
                  <a:pt x="10223224" y="562516"/>
                </a:cubicBezTo>
                <a:cubicBezTo>
                  <a:pt x="10240245" y="563214"/>
                  <a:pt x="10274444" y="564970"/>
                  <a:pt x="10297489" y="554688"/>
                </a:cubicBezTo>
                <a:cubicBezTo>
                  <a:pt x="10322484" y="553379"/>
                  <a:pt x="10304332" y="552915"/>
                  <a:pt x="10331612" y="555505"/>
                </a:cubicBezTo>
                <a:cubicBezTo>
                  <a:pt x="10364938" y="556023"/>
                  <a:pt x="10378810" y="549792"/>
                  <a:pt x="10398068" y="551274"/>
                </a:cubicBezTo>
                <a:cubicBezTo>
                  <a:pt x="10410608" y="547019"/>
                  <a:pt x="10396406" y="552090"/>
                  <a:pt x="10444604" y="546749"/>
                </a:cubicBezTo>
                <a:cubicBezTo>
                  <a:pt x="10463706" y="556208"/>
                  <a:pt x="10480046" y="543272"/>
                  <a:pt x="10496391" y="545310"/>
                </a:cubicBezTo>
                <a:cubicBezTo>
                  <a:pt x="10522313" y="544276"/>
                  <a:pt x="10586025" y="544389"/>
                  <a:pt x="10609659" y="542925"/>
                </a:cubicBezTo>
                <a:cubicBezTo>
                  <a:pt x="10633293" y="541461"/>
                  <a:pt x="10608137" y="539280"/>
                  <a:pt x="10638198" y="536528"/>
                </a:cubicBezTo>
                <a:cubicBezTo>
                  <a:pt x="10693566" y="548777"/>
                  <a:pt x="10724464" y="526732"/>
                  <a:pt x="10780502" y="524034"/>
                </a:cubicBezTo>
                <a:cubicBezTo>
                  <a:pt x="10814519" y="506962"/>
                  <a:pt x="10838626" y="524696"/>
                  <a:pt x="10875821" y="511631"/>
                </a:cubicBezTo>
                <a:cubicBezTo>
                  <a:pt x="10900992" y="507636"/>
                  <a:pt x="10904648" y="511453"/>
                  <a:pt x="10918825" y="509588"/>
                </a:cubicBezTo>
                <a:cubicBezTo>
                  <a:pt x="10933002" y="507723"/>
                  <a:pt x="10948992" y="503227"/>
                  <a:pt x="10960884" y="500440"/>
                </a:cubicBezTo>
                <a:cubicBezTo>
                  <a:pt x="10967249" y="504078"/>
                  <a:pt x="11016720" y="497668"/>
                  <a:pt x="11015578" y="492864"/>
                </a:cubicBezTo>
                <a:cubicBezTo>
                  <a:pt x="11022928" y="494510"/>
                  <a:pt x="11043247" y="500882"/>
                  <a:pt x="11045541" y="493276"/>
                </a:cubicBezTo>
                <a:cubicBezTo>
                  <a:pt x="11083069" y="493195"/>
                  <a:pt x="11104152" y="492128"/>
                  <a:pt x="11136980" y="502266"/>
                </a:cubicBezTo>
                <a:cubicBezTo>
                  <a:pt x="11160311" y="506043"/>
                  <a:pt x="11144016" y="504016"/>
                  <a:pt x="11158537" y="506413"/>
                </a:cubicBezTo>
                <a:cubicBezTo>
                  <a:pt x="11173058" y="508810"/>
                  <a:pt x="11197248" y="504516"/>
                  <a:pt x="11220930" y="503946"/>
                </a:cubicBezTo>
                <a:cubicBezTo>
                  <a:pt x="11244941" y="504078"/>
                  <a:pt x="11272916" y="508160"/>
                  <a:pt x="11290697" y="509588"/>
                </a:cubicBezTo>
                <a:cubicBezTo>
                  <a:pt x="11308478" y="511016"/>
                  <a:pt x="11312720" y="510673"/>
                  <a:pt x="11327615" y="512515"/>
                </a:cubicBezTo>
                <a:cubicBezTo>
                  <a:pt x="11352471" y="509065"/>
                  <a:pt x="11373358" y="510883"/>
                  <a:pt x="11391973" y="518258"/>
                </a:cubicBezTo>
                <a:cubicBezTo>
                  <a:pt x="11406458" y="520151"/>
                  <a:pt x="11399034" y="524460"/>
                  <a:pt x="11409760" y="526257"/>
                </a:cubicBezTo>
                <a:cubicBezTo>
                  <a:pt x="11420486" y="528054"/>
                  <a:pt x="11427325" y="519930"/>
                  <a:pt x="11456330" y="521896"/>
                </a:cubicBezTo>
                <a:cubicBezTo>
                  <a:pt x="11466649" y="522293"/>
                  <a:pt x="11466304" y="529914"/>
                  <a:pt x="11488341" y="531019"/>
                </a:cubicBezTo>
                <a:cubicBezTo>
                  <a:pt x="11510378" y="532124"/>
                  <a:pt x="11598983" y="536881"/>
                  <a:pt x="11631415" y="538053"/>
                </a:cubicBezTo>
                <a:cubicBezTo>
                  <a:pt x="11663847" y="539225"/>
                  <a:pt x="11650717" y="536007"/>
                  <a:pt x="11666264" y="535672"/>
                </a:cubicBezTo>
                <a:cubicBezTo>
                  <a:pt x="11681811" y="535337"/>
                  <a:pt x="11700204" y="526934"/>
                  <a:pt x="11724698" y="536041"/>
                </a:cubicBezTo>
                <a:cubicBezTo>
                  <a:pt x="11743020" y="531196"/>
                  <a:pt x="11743491" y="542315"/>
                  <a:pt x="11763807" y="545183"/>
                </a:cubicBezTo>
                <a:cubicBezTo>
                  <a:pt x="11775016" y="549241"/>
                  <a:pt x="11789046" y="548064"/>
                  <a:pt x="11798300" y="550863"/>
                </a:cubicBezTo>
                <a:cubicBezTo>
                  <a:pt x="11807554" y="553662"/>
                  <a:pt x="11814870" y="554166"/>
                  <a:pt x="11821716" y="557213"/>
                </a:cubicBezTo>
                <a:cubicBezTo>
                  <a:pt x="11828562" y="560260"/>
                  <a:pt x="11830643" y="566367"/>
                  <a:pt x="11839374" y="569145"/>
                </a:cubicBezTo>
                <a:cubicBezTo>
                  <a:pt x="11848105" y="571923"/>
                  <a:pt x="11861759" y="576813"/>
                  <a:pt x="11871722" y="578644"/>
                </a:cubicBezTo>
                <a:cubicBezTo>
                  <a:pt x="11881685" y="580475"/>
                  <a:pt x="11880173" y="577641"/>
                  <a:pt x="11899154" y="580133"/>
                </a:cubicBezTo>
                <a:cubicBezTo>
                  <a:pt x="11930093" y="585454"/>
                  <a:pt x="11957956" y="589309"/>
                  <a:pt x="11992753" y="588833"/>
                </a:cubicBezTo>
                <a:cubicBezTo>
                  <a:pt x="11999276" y="598540"/>
                  <a:pt x="12009663" y="594134"/>
                  <a:pt x="12023554" y="588997"/>
                </a:cubicBezTo>
                <a:cubicBezTo>
                  <a:pt x="12049522" y="596077"/>
                  <a:pt x="12093380" y="601562"/>
                  <a:pt x="12137802" y="617391"/>
                </a:cubicBezTo>
                <a:cubicBezTo>
                  <a:pt x="12156710" y="627093"/>
                  <a:pt x="12160884" y="628759"/>
                  <a:pt x="12174434" y="631430"/>
                </a:cubicBezTo>
                <a:lnTo>
                  <a:pt x="12192000" y="634770"/>
                </a:lnTo>
                <a:lnTo>
                  <a:pt x="12192000" y="6857681"/>
                </a:lnTo>
                <a:lnTo>
                  <a:pt x="9979612" y="6857681"/>
                </a:lnTo>
                <a:lnTo>
                  <a:pt x="9971269" y="6854457"/>
                </a:lnTo>
                <a:cubicBezTo>
                  <a:pt x="9959912" y="6851181"/>
                  <a:pt x="9949163" y="6849764"/>
                  <a:pt x="9939502" y="6851921"/>
                </a:cubicBezTo>
                <a:cubicBezTo>
                  <a:pt x="9891606" y="6835635"/>
                  <a:pt x="9864404" y="6844006"/>
                  <a:pt x="9834453" y="6832151"/>
                </a:cubicBezTo>
                <a:cubicBezTo>
                  <a:pt x="9804501" y="6820296"/>
                  <a:pt x="9801374" y="6798259"/>
                  <a:pt x="9759795" y="6780787"/>
                </a:cubicBezTo>
                <a:cubicBezTo>
                  <a:pt x="9718217" y="6763314"/>
                  <a:pt x="9629817" y="6740362"/>
                  <a:pt x="9584980" y="6727313"/>
                </a:cubicBezTo>
                <a:cubicBezTo>
                  <a:pt x="9546420" y="6722010"/>
                  <a:pt x="9530408" y="6725469"/>
                  <a:pt x="9490770" y="6702489"/>
                </a:cubicBezTo>
                <a:cubicBezTo>
                  <a:pt x="9443320" y="6701025"/>
                  <a:pt x="9424336" y="6690023"/>
                  <a:pt x="9380405" y="6676541"/>
                </a:cubicBezTo>
                <a:cubicBezTo>
                  <a:pt x="9335978" y="6675243"/>
                  <a:pt x="9297645" y="6680915"/>
                  <a:pt x="9259939" y="6674414"/>
                </a:cubicBezTo>
                <a:cubicBezTo>
                  <a:pt x="9244772" y="6679394"/>
                  <a:pt x="9230416" y="6681084"/>
                  <a:pt x="9216296" y="6672209"/>
                </a:cubicBezTo>
                <a:cubicBezTo>
                  <a:pt x="9174886" y="6673387"/>
                  <a:pt x="9165078" y="6684906"/>
                  <a:pt x="9138624" y="6674601"/>
                </a:cubicBezTo>
                <a:cubicBezTo>
                  <a:pt x="9108454" y="6672027"/>
                  <a:pt x="9060163" y="6657862"/>
                  <a:pt x="9035273" y="6656766"/>
                </a:cubicBezTo>
                <a:cubicBezTo>
                  <a:pt x="9043993" y="6670577"/>
                  <a:pt x="8988276" y="6655711"/>
                  <a:pt x="8989286" y="6668016"/>
                </a:cubicBezTo>
                <a:cubicBezTo>
                  <a:pt x="8965548" y="6651220"/>
                  <a:pt x="8960144" y="6673151"/>
                  <a:pt x="8932387" y="6668707"/>
                </a:cubicBezTo>
                <a:cubicBezTo>
                  <a:pt x="8918435" y="6662528"/>
                  <a:pt x="8909159" y="6661716"/>
                  <a:pt x="8898375" y="6669282"/>
                </a:cubicBezTo>
                <a:cubicBezTo>
                  <a:pt x="8833747" y="6639096"/>
                  <a:pt x="8863155" y="6669089"/>
                  <a:pt x="8806495" y="6658618"/>
                </a:cubicBezTo>
                <a:cubicBezTo>
                  <a:pt x="8757168" y="6647242"/>
                  <a:pt x="8702613" y="6640665"/>
                  <a:pt x="8650927" y="6611139"/>
                </a:cubicBezTo>
                <a:cubicBezTo>
                  <a:pt x="8640770" y="6602610"/>
                  <a:pt x="8619775" y="6599998"/>
                  <a:pt x="8604033" y="6605300"/>
                </a:cubicBezTo>
                <a:cubicBezTo>
                  <a:pt x="8601324" y="6606213"/>
                  <a:pt x="8598878" y="6607331"/>
                  <a:pt x="8596767" y="6608618"/>
                </a:cubicBezTo>
                <a:cubicBezTo>
                  <a:pt x="8565299" y="6587556"/>
                  <a:pt x="8548876" y="6598771"/>
                  <a:pt x="8533762" y="6584302"/>
                </a:cubicBezTo>
                <a:cubicBezTo>
                  <a:pt x="8487059" y="6579247"/>
                  <a:pt x="8451683" y="6594395"/>
                  <a:pt x="8437660" y="6581725"/>
                </a:cubicBezTo>
                <a:cubicBezTo>
                  <a:pt x="8414209" y="6582991"/>
                  <a:pt x="8383722" y="6598678"/>
                  <a:pt x="8364494" y="6585073"/>
                </a:cubicBezTo>
                <a:cubicBezTo>
                  <a:pt x="8363342" y="6596536"/>
                  <a:pt x="8336540" y="6576888"/>
                  <a:pt x="8323751" y="6584665"/>
                </a:cubicBezTo>
                <a:cubicBezTo>
                  <a:pt x="8314841" y="6591411"/>
                  <a:pt x="8304634" y="6587022"/>
                  <a:pt x="8293791" y="6586903"/>
                </a:cubicBezTo>
                <a:cubicBezTo>
                  <a:pt x="8280721" y="6592424"/>
                  <a:pt x="8232642" y="6585021"/>
                  <a:pt x="8219223" y="6578961"/>
                </a:cubicBezTo>
                <a:cubicBezTo>
                  <a:pt x="8185638" y="6557431"/>
                  <a:pt x="8123924" y="6576522"/>
                  <a:pt x="8096330" y="6560092"/>
                </a:cubicBezTo>
                <a:cubicBezTo>
                  <a:pt x="8087121" y="6557869"/>
                  <a:pt x="8078422" y="6557144"/>
                  <a:pt x="8070086" y="6557355"/>
                </a:cubicBezTo>
                <a:lnTo>
                  <a:pt x="8047207" y="6560092"/>
                </a:lnTo>
                <a:lnTo>
                  <a:pt x="8041620" y="6565163"/>
                </a:lnTo>
                <a:lnTo>
                  <a:pt x="8027134" y="6564473"/>
                </a:lnTo>
                <a:lnTo>
                  <a:pt x="8023214" y="6565355"/>
                </a:lnTo>
                <a:cubicBezTo>
                  <a:pt x="8015729" y="6567060"/>
                  <a:pt x="8008307" y="6568574"/>
                  <a:pt x="8000801" y="6569339"/>
                </a:cubicBezTo>
                <a:cubicBezTo>
                  <a:pt x="8005606" y="6544751"/>
                  <a:pt x="7937754" y="6571777"/>
                  <a:pt x="7954618" y="6551428"/>
                </a:cubicBezTo>
                <a:cubicBezTo>
                  <a:pt x="7914215" y="6551344"/>
                  <a:pt x="7940865" y="6531998"/>
                  <a:pt x="7896427" y="6551123"/>
                </a:cubicBezTo>
                <a:lnTo>
                  <a:pt x="7643090" y="6532163"/>
                </a:lnTo>
                <a:cubicBezTo>
                  <a:pt x="7673996" y="6576436"/>
                  <a:pt x="7562550" y="6494154"/>
                  <a:pt x="7553164" y="6525457"/>
                </a:cubicBezTo>
                <a:cubicBezTo>
                  <a:pt x="7546247" y="6496957"/>
                  <a:pt x="7465610" y="6497391"/>
                  <a:pt x="7421154" y="6476273"/>
                </a:cubicBezTo>
                <a:cubicBezTo>
                  <a:pt x="7361551" y="6472649"/>
                  <a:pt x="7315144" y="6450550"/>
                  <a:pt x="7255968" y="6462166"/>
                </a:cubicBezTo>
                <a:cubicBezTo>
                  <a:pt x="7253251" y="6458417"/>
                  <a:pt x="7249451" y="6455333"/>
                  <a:pt x="7244911" y="6452730"/>
                </a:cubicBezTo>
                <a:lnTo>
                  <a:pt x="7230265" y="6446549"/>
                </a:lnTo>
                <a:lnTo>
                  <a:pt x="7227815" y="6447125"/>
                </a:lnTo>
                <a:cubicBezTo>
                  <a:pt x="7217801" y="6447570"/>
                  <a:pt x="7212312" y="6446146"/>
                  <a:pt x="7208840" y="6443899"/>
                </a:cubicBezTo>
                <a:lnTo>
                  <a:pt x="7205995" y="6440529"/>
                </a:lnTo>
                <a:lnTo>
                  <a:pt x="7193384" y="6437481"/>
                </a:lnTo>
                <a:lnTo>
                  <a:pt x="7169652" y="6429226"/>
                </a:lnTo>
                <a:lnTo>
                  <a:pt x="7164173" y="6429791"/>
                </a:lnTo>
                <a:lnTo>
                  <a:pt x="7126763" y="6420626"/>
                </a:lnTo>
                <a:lnTo>
                  <a:pt x="7125753" y="6421501"/>
                </a:lnTo>
                <a:cubicBezTo>
                  <a:pt x="7122639" y="6423254"/>
                  <a:pt x="7118733" y="6424154"/>
                  <a:pt x="7113057" y="6423293"/>
                </a:cubicBezTo>
                <a:cubicBezTo>
                  <a:pt x="7114552" y="6439288"/>
                  <a:pt x="7106783" y="6428384"/>
                  <a:pt x="7089914" y="6424434"/>
                </a:cubicBezTo>
                <a:cubicBezTo>
                  <a:pt x="7088470" y="6448394"/>
                  <a:pt x="7044915" y="6428308"/>
                  <a:pt x="7030458" y="6439456"/>
                </a:cubicBezTo>
                <a:cubicBezTo>
                  <a:pt x="7018098" y="6436014"/>
                  <a:pt x="7005002" y="6432811"/>
                  <a:pt x="6991398" y="6430012"/>
                </a:cubicBezTo>
                <a:lnTo>
                  <a:pt x="6983250" y="6428652"/>
                </a:lnTo>
                <a:lnTo>
                  <a:pt x="6982969" y="6428851"/>
                </a:lnTo>
                <a:cubicBezTo>
                  <a:pt x="6980946" y="6429033"/>
                  <a:pt x="6978171" y="6428766"/>
                  <a:pt x="6974140" y="6427864"/>
                </a:cubicBezTo>
                <a:lnTo>
                  <a:pt x="6968396" y="6426177"/>
                </a:lnTo>
                <a:lnTo>
                  <a:pt x="6952590" y="6423541"/>
                </a:lnTo>
                <a:lnTo>
                  <a:pt x="6946361" y="6424122"/>
                </a:lnTo>
                <a:lnTo>
                  <a:pt x="6942752" y="6426497"/>
                </a:lnTo>
                <a:lnTo>
                  <a:pt x="6941472" y="6425953"/>
                </a:lnTo>
                <a:cubicBezTo>
                  <a:pt x="6933258" y="6419432"/>
                  <a:pt x="6934084" y="6412085"/>
                  <a:pt x="6907932" y="6428597"/>
                </a:cubicBezTo>
                <a:cubicBezTo>
                  <a:pt x="6887113" y="6416820"/>
                  <a:pt x="6874835" y="6427475"/>
                  <a:pt x="6837100" y="6425985"/>
                </a:cubicBezTo>
                <a:cubicBezTo>
                  <a:pt x="6826990" y="6416391"/>
                  <a:pt x="6813527" y="6417132"/>
                  <a:pt x="6798354" y="6421041"/>
                </a:cubicBezTo>
                <a:cubicBezTo>
                  <a:pt x="6766250" y="6412267"/>
                  <a:pt x="6729955" y="6415375"/>
                  <a:pt x="6690235" y="6411268"/>
                </a:cubicBezTo>
                <a:cubicBezTo>
                  <a:pt x="6654585" y="6395260"/>
                  <a:pt x="6622599" y="6408785"/>
                  <a:pt x="6580197" y="6404322"/>
                </a:cubicBezTo>
                <a:cubicBezTo>
                  <a:pt x="6554864" y="6382418"/>
                  <a:pt x="6541862" y="6413854"/>
                  <a:pt x="6516748" y="6416928"/>
                </a:cubicBezTo>
                <a:lnTo>
                  <a:pt x="6510427" y="6416567"/>
                </a:lnTo>
                <a:lnTo>
                  <a:pt x="6496409" y="6411723"/>
                </a:lnTo>
                <a:lnTo>
                  <a:pt x="6491671" y="6409264"/>
                </a:lnTo>
                <a:cubicBezTo>
                  <a:pt x="6488210" y="6407807"/>
                  <a:pt x="6485652" y="6407144"/>
                  <a:pt x="6483603" y="6407023"/>
                </a:cubicBezTo>
                <a:lnTo>
                  <a:pt x="6483235" y="6407169"/>
                </a:lnTo>
                <a:lnTo>
                  <a:pt x="6476007" y="6404672"/>
                </a:lnTo>
                <a:cubicBezTo>
                  <a:pt x="6464202" y="6399995"/>
                  <a:pt x="6453088" y="6395002"/>
                  <a:pt x="6442802" y="6389891"/>
                </a:cubicBezTo>
                <a:cubicBezTo>
                  <a:pt x="6423332" y="6398448"/>
                  <a:pt x="6390988" y="6372810"/>
                  <a:pt x="6377838" y="6395551"/>
                </a:cubicBezTo>
                <a:cubicBezTo>
                  <a:pt x="6363436" y="6389290"/>
                  <a:pt x="6361258" y="6377704"/>
                  <a:pt x="6354860" y="6393247"/>
                </a:cubicBezTo>
                <a:cubicBezTo>
                  <a:pt x="6349784" y="6391587"/>
                  <a:pt x="6345558" y="6391878"/>
                  <a:pt x="6341683" y="6393098"/>
                </a:cubicBezTo>
                <a:lnTo>
                  <a:pt x="6340276" y="6393789"/>
                </a:lnTo>
                <a:lnTo>
                  <a:pt x="6308531" y="6379516"/>
                </a:lnTo>
                <a:lnTo>
                  <a:pt x="6302948" y="6379253"/>
                </a:lnTo>
                <a:cubicBezTo>
                  <a:pt x="6248814" y="6382108"/>
                  <a:pt x="6205926" y="6362006"/>
                  <a:pt x="6140607" y="6334265"/>
                </a:cubicBezTo>
                <a:cubicBezTo>
                  <a:pt x="6137487" y="6331108"/>
                  <a:pt x="6051161" y="6339116"/>
                  <a:pt x="6050365" y="6335126"/>
                </a:cubicBezTo>
                <a:cubicBezTo>
                  <a:pt x="6006576" y="6331181"/>
                  <a:pt x="6035144" y="6327580"/>
                  <a:pt x="5978838" y="6322018"/>
                </a:cubicBezTo>
                <a:cubicBezTo>
                  <a:pt x="5962530" y="6314338"/>
                  <a:pt x="5894920" y="6289616"/>
                  <a:pt x="5897645" y="6301654"/>
                </a:cubicBezTo>
                <a:lnTo>
                  <a:pt x="5796158" y="6279213"/>
                </a:lnTo>
                <a:lnTo>
                  <a:pt x="5664797" y="6258481"/>
                </a:lnTo>
                <a:lnTo>
                  <a:pt x="5558293" y="6242384"/>
                </a:lnTo>
                <a:lnTo>
                  <a:pt x="5549921" y="6243309"/>
                </a:lnTo>
                <a:lnTo>
                  <a:pt x="5528450" y="6240218"/>
                </a:lnTo>
                <a:lnTo>
                  <a:pt x="5520604" y="6238128"/>
                </a:lnTo>
                <a:cubicBezTo>
                  <a:pt x="5515114" y="6237034"/>
                  <a:pt x="5511354" y="6236750"/>
                  <a:pt x="5508634" y="6237043"/>
                </a:cubicBezTo>
                <a:lnTo>
                  <a:pt x="5508268" y="6237311"/>
                </a:lnTo>
                <a:lnTo>
                  <a:pt x="5497199" y="6235718"/>
                </a:lnTo>
                <a:cubicBezTo>
                  <a:pt x="5478687" y="6232353"/>
                  <a:pt x="5460838" y="6228438"/>
                  <a:pt x="5443971" y="6224189"/>
                </a:cubicBezTo>
                <a:cubicBezTo>
                  <a:pt x="5425088" y="6239333"/>
                  <a:pt x="5365198" y="6213813"/>
                  <a:pt x="5364587" y="6245607"/>
                </a:cubicBezTo>
                <a:cubicBezTo>
                  <a:pt x="5341603" y="6240798"/>
                  <a:pt x="5330518" y="6226543"/>
                  <a:pt x="5333425" y="6247706"/>
                </a:cubicBezTo>
                <a:cubicBezTo>
                  <a:pt x="5325718" y="6246708"/>
                  <a:pt x="5320498" y="6247999"/>
                  <a:pt x="5316391" y="6250403"/>
                </a:cubicBezTo>
                <a:lnTo>
                  <a:pt x="5315083" y="6251588"/>
                </a:lnTo>
                <a:lnTo>
                  <a:pt x="5264093" y="6240388"/>
                </a:lnTo>
                <a:lnTo>
                  <a:pt x="5256734" y="6241276"/>
                </a:lnTo>
                <a:lnTo>
                  <a:pt x="5224251" y="6230935"/>
                </a:lnTo>
                <a:lnTo>
                  <a:pt x="5207068" y="6227214"/>
                </a:lnTo>
                <a:lnTo>
                  <a:pt x="5203042" y="6222819"/>
                </a:lnTo>
                <a:lnTo>
                  <a:pt x="5013633" y="6212104"/>
                </a:lnTo>
                <a:cubicBezTo>
                  <a:pt x="5007363" y="6208771"/>
                  <a:pt x="4867451" y="6189553"/>
                  <a:pt x="4863573" y="6184654"/>
                </a:cubicBezTo>
                <a:lnTo>
                  <a:pt x="4651416" y="6166539"/>
                </a:lnTo>
                <a:cubicBezTo>
                  <a:pt x="4624977" y="6160344"/>
                  <a:pt x="4469364" y="6128170"/>
                  <a:pt x="4481486" y="6142882"/>
                </a:cubicBezTo>
                <a:cubicBezTo>
                  <a:pt x="4405439" y="6106748"/>
                  <a:pt x="4365783" y="6101727"/>
                  <a:pt x="4269331" y="6098123"/>
                </a:cubicBezTo>
                <a:cubicBezTo>
                  <a:pt x="4210440" y="6124597"/>
                  <a:pt x="4245321" y="6098279"/>
                  <a:pt x="4190801" y="6099192"/>
                </a:cubicBezTo>
                <a:cubicBezTo>
                  <a:pt x="4212420" y="6071793"/>
                  <a:pt x="4151268" y="6084104"/>
                  <a:pt x="4127486" y="6076624"/>
                </a:cubicBezTo>
                <a:cubicBezTo>
                  <a:pt x="4117403" y="6077826"/>
                  <a:pt x="4107474" y="6080022"/>
                  <a:pt x="4097468" y="6082472"/>
                </a:cubicBezTo>
                <a:lnTo>
                  <a:pt x="4092230" y="6083737"/>
                </a:lnTo>
                <a:lnTo>
                  <a:pt x="4072646" y="6083192"/>
                </a:lnTo>
                <a:lnTo>
                  <a:pt x="4065392" y="6090055"/>
                </a:lnTo>
                <a:lnTo>
                  <a:pt x="4034674" y="6094262"/>
                </a:lnTo>
                <a:cubicBezTo>
                  <a:pt x="4023438" y="6094753"/>
                  <a:pt x="4011659" y="6094013"/>
                  <a:pt x="3999109" y="6091300"/>
                </a:cubicBezTo>
                <a:cubicBezTo>
                  <a:pt x="3960965" y="6070220"/>
                  <a:pt x="3878759" y="6097089"/>
                  <a:pt x="3832245" y="6069403"/>
                </a:cubicBezTo>
                <a:cubicBezTo>
                  <a:pt x="3780875" y="6064935"/>
                  <a:pt x="3723613" y="6065226"/>
                  <a:pt x="3690889" y="6064489"/>
                </a:cubicBezTo>
                <a:cubicBezTo>
                  <a:pt x="3674068" y="6075123"/>
                  <a:pt x="3636813" y="6049759"/>
                  <a:pt x="3635899" y="6064980"/>
                </a:cubicBezTo>
                <a:lnTo>
                  <a:pt x="3620576" y="6070271"/>
                </a:lnTo>
                <a:lnTo>
                  <a:pt x="3604087" y="6064439"/>
                </a:lnTo>
                <a:cubicBezTo>
                  <a:pt x="3590166" y="6069757"/>
                  <a:pt x="3579308" y="6073243"/>
                  <a:pt x="3568387" y="6069146"/>
                </a:cubicBezTo>
                <a:lnTo>
                  <a:pt x="3503818" y="6089506"/>
                </a:lnTo>
                <a:cubicBezTo>
                  <a:pt x="3510915" y="6100196"/>
                  <a:pt x="3472416" y="6088681"/>
                  <a:pt x="3466246" y="6098777"/>
                </a:cubicBezTo>
                <a:cubicBezTo>
                  <a:pt x="3462890" y="6107015"/>
                  <a:pt x="3450430" y="6105442"/>
                  <a:pt x="3440422" y="6107901"/>
                </a:cubicBezTo>
                <a:cubicBezTo>
                  <a:pt x="3432391" y="6116010"/>
                  <a:pt x="3383132" y="6120663"/>
                  <a:pt x="3366542" y="6118330"/>
                </a:cubicBezTo>
                <a:cubicBezTo>
                  <a:pt x="3311828" y="6124732"/>
                  <a:pt x="3277604" y="6138667"/>
                  <a:pt x="3240669" y="6130264"/>
                </a:cubicBezTo>
                <a:cubicBezTo>
                  <a:pt x="3230661" y="6130422"/>
                  <a:pt x="3222184" y="6131822"/>
                  <a:pt x="3214708" y="6133988"/>
                </a:cubicBezTo>
                <a:lnTo>
                  <a:pt x="3194214" y="6147821"/>
                </a:lnTo>
                <a:lnTo>
                  <a:pt x="3180468" y="6150623"/>
                </a:lnTo>
                <a:lnTo>
                  <a:pt x="3177508" y="6152351"/>
                </a:lnTo>
                <a:cubicBezTo>
                  <a:pt x="3171873" y="6155673"/>
                  <a:pt x="3166158" y="6158806"/>
                  <a:pt x="3159834" y="6161276"/>
                </a:cubicBezTo>
                <a:cubicBezTo>
                  <a:pt x="3135185" y="6159416"/>
                  <a:pt x="3121213" y="6160394"/>
                  <a:pt x="3104835" y="6155927"/>
                </a:cubicBezTo>
                <a:cubicBezTo>
                  <a:pt x="3067805" y="6165414"/>
                  <a:pt x="3078432" y="6141523"/>
                  <a:pt x="3051373" y="6169421"/>
                </a:cubicBezTo>
                <a:cubicBezTo>
                  <a:pt x="2978033" y="6169169"/>
                  <a:pt x="2947947" y="6220998"/>
                  <a:pt x="2877306" y="6208324"/>
                </a:cubicBezTo>
                <a:cubicBezTo>
                  <a:pt x="2821913" y="6217975"/>
                  <a:pt x="2762952" y="6223226"/>
                  <a:pt x="2719018" y="6227333"/>
                </a:cubicBezTo>
                <a:cubicBezTo>
                  <a:pt x="2639811" y="6232636"/>
                  <a:pt x="2504877" y="6234795"/>
                  <a:pt x="2454061" y="6236538"/>
                </a:cubicBezTo>
                <a:cubicBezTo>
                  <a:pt x="2403245" y="6238280"/>
                  <a:pt x="2420126" y="6239079"/>
                  <a:pt x="2414120" y="6237789"/>
                </a:cubicBezTo>
                <a:lnTo>
                  <a:pt x="2384765" y="6235638"/>
                </a:lnTo>
                <a:lnTo>
                  <a:pt x="2365600" y="6233135"/>
                </a:lnTo>
                <a:cubicBezTo>
                  <a:pt x="2356752" y="6235910"/>
                  <a:pt x="2350716" y="6235915"/>
                  <a:pt x="2345941" y="6234695"/>
                </a:cubicBezTo>
                <a:lnTo>
                  <a:pt x="2340941" y="6232305"/>
                </a:lnTo>
                <a:lnTo>
                  <a:pt x="2327235" y="6232519"/>
                </a:lnTo>
                <a:lnTo>
                  <a:pt x="2299646" y="6230633"/>
                </a:lnTo>
                <a:lnTo>
                  <a:pt x="2295035" y="6232443"/>
                </a:lnTo>
                <a:lnTo>
                  <a:pt x="2268728" y="6240177"/>
                </a:lnTo>
                <a:cubicBezTo>
                  <a:pt x="2268628" y="6240521"/>
                  <a:pt x="2254084" y="6233657"/>
                  <a:pt x="2253984" y="6234001"/>
                </a:cubicBezTo>
                <a:cubicBezTo>
                  <a:pt x="2239122" y="6237048"/>
                  <a:pt x="2209108" y="6234931"/>
                  <a:pt x="2191113" y="6240434"/>
                </a:cubicBezTo>
                <a:lnTo>
                  <a:pt x="2146012" y="6259810"/>
                </a:lnTo>
                <a:cubicBezTo>
                  <a:pt x="2145973" y="6259892"/>
                  <a:pt x="2128598" y="6274390"/>
                  <a:pt x="2128560" y="6274472"/>
                </a:cubicBezTo>
                <a:cubicBezTo>
                  <a:pt x="2126838" y="6275117"/>
                  <a:pt x="2124109" y="6275530"/>
                  <a:pt x="2119778" y="6275665"/>
                </a:cubicBezTo>
                <a:lnTo>
                  <a:pt x="2110434" y="6282700"/>
                </a:lnTo>
                <a:lnTo>
                  <a:pt x="2081418" y="6289059"/>
                </a:lnTo>
                <a:lnTo>
                  <a:pt x="2088526" y="6281659"/>
                </a:lnTo>
                <a:cubicBezTo>
                  <a:pt x="2076371" y="6277676"/>
                  <a:pt x="2071903" y="6270803"/>
                  <a:pt x="2059717" y="6292002"/>
                </a:cubicBezTo>
                <a:cubicBezTo>
                  <a:pt x="2032291" y="6286224"/>
                  <a:pt x="2028634" y="6298813"/>
                  <a:pt x="1993045" y="6306390"/>
                </a:cubicBezTo>
                <a:cubicBezTo>
                  <a:pt x="1976971" y="6300063"/>
                  <a:pt x="1965178" y="6303922"/>
                  <a:pt x="1954075" y="6311066"/>
                </a:cubicBezTo>
                <a:cubicBezTo>
                  <a:pt x="1918456" y="6310689"/>
                  <a:pt x="1887456" y="6322102"/>
                  <a:pt x="1848190" y="6327771"/>
                </a:cubicBezTo>
                <a:lnTo>
                  <a:pt x="1737951" y="6344513"/>
                </a:lnTo>
                <a:lnTo>
                  <a:pt x="1696709" y="6346605"/>
                </a:lnTo>
                <a:cubicBezTo>
                  <a:pt x="1692504" y="6346100"/>
                  <a:pt x="1663837" y="6347211"/>
                  <a:pt x="1661872" y="6347587"/>
                </a:cubicBezTo>
                <a:lnTo>
                  <a:pt x="1655864" y="6347808"/>
                </a:lnTo>
                <a:lnTo>
                  <a:pt x="1633028" y="6358060"/>
                </a:lnTo>
                <a:cubicBezTo>
                  <a:pt x="1618899" y="6356602"/>
                  <a:pt x="1619623" y="6369112"/>
                  <a:pt x="1606576" y="6366899"/>
                </a:cubicBezTo>
                <a:lnTo>
                  <a:pt x="1461291" y="6379054"/>
                </a:lnTo>
                <a:lnTo>
                  <a:pt x="1428798" y="6379606"/>
                </a:lnTo>
                <a:cubicBezTo>
                  <a:pt x="1424834" y="6377722"/>
                  <a:pt x="1419064" y="6376842"/>
                  <a:pt x="1409244" y="6378241"/>
                </a:cubicBezTo>
                <a:lnTo>
                  <a:pt x="1406951" y="6379043"/>
                </a:lnTo>
                <a:lnTo>
                  <a:pt x="1391002" y="6374347"/>
                </a:lnTo>
                <a:cubicBezTo>
                  <a:pt x="1385899" y="6372215"/>
                  <a:pt x="1381417" y="6369535"/>
                  <a:pt x="1377852" y="6366097"/>
                </a:cubicBezTo>
                <a:cubicBezTo>
                  <a:pt x="1352108" y="6365458"/>
                  <a:pt x="1267249" y="6359383"/>
                  <a:pt x="1239424" y="6359700"/>
                </a:cubicBezTo>
                <a:cubicBezTo>
                  <a:pt x="1211599" y="6360016"/>
                  <a:pt x="1221978" y="6361392"/>
                  <a:pt x="1208014" y="6357188"/>
                </a:cubicBezTo>
                <a:lnTo>
                  <a:pt x="1152751" y="6345283"/>
                </a:lnTo>
                <a:lnTo>
                  <a:pt x="949771" y="6335308"/>
                </a:lnTo>
                <a:cubicBezTo>
                  <a:pt x="888502" y="6312655"/>
                  <a:pt x="822682" y="6331858"/>
                  <a:pt x="752723" y="6320875"/>
                </a:cubicBezTo>
                <a:cubicBezTo>
                  <a:pt x="697396" y="6317271"/>
                  <a:pt x="686655" y="6275609"/>
                  <a:pt x="665167" y="6275293"/>
                </a:cubicBezTo>
                <a:cubicBezTo>
                  <a:pt x="657908" y="6276764"/>
                  <a:pt x="625159" y="6270979"/>
                  <a:pt x="618141" y="6273378"/>
                </a:cubicBezTo>
                <a:cubicBezTo>
                  <a:pt x="606112" y="6250236"/>
                  <a:pt x="628751" y="6263137"/>
                  <a:pt x="596498" y="6261621"/>
                </a:cubicBezTo>
                <a:cubicBezTo>
                  <a:pt x="598654" y="6267969"/>
                  <a:pt x="583476" y="6241875"/>
                  <a:pt x="568296" y="6259035"/>
                </a:cubicBezTo>
                <a:lnTo>
                  <a:pt x="550874" y="6247808"/>
                </a:lnTo>
                <a:lnTo>
                  <a:pt x="521056" y="6251759"/>
                </a:lnTo>
                <a:cubicBezTo>
                  <a:pt x="512844" y="6252767"/>
                  <a:pt x="496898" y="6238469"/>
                  <a:pt x="487255" y="6237156"/>
                </a:cubicBezTo>
                <a:cubicBezTo>
                  <a:pt x="449168" y="6235869"/>
                  <a:pt x="452372" y="6218847"/>
                  <a:pt x="431825" y="6228675"/>
                </a:cubicBezTo>
                <a:cubicBezTo>
                  <a:pt x="409674" y="6239271"/>
                  <a:pt x="353899" y="6202116"/>
                  <a:pt x="346639" y="6209624"/>
                </a:cubicBezTo>
                <a:cubicBezTo>
                  <a:pt x="335776" y="6218525"/>
                  <a:pt x="269484" y="6176632"/>
                  <a:pt x="271007" y="6188053"/>
                </a:cubicBezTo>
                <a:cubicBezTo>
                  <a:pt x="223668" y="6157668"/>
                  <a:pt x="207158" y="6173403"/>
                  <a:pt x="189996" y="6162482"/>
                </a:cubicBezTo>
                <a:cubicBezTo>
                  <a:pt x="167941" y="6147838"/>
                  <a:pt x="134526" y="6155297"/>
                  <a:pt x="121342" y="6139836"/>
                </a:cubicBezTo>
                <a:cubicBezTo>
                  <a:pt x="108158" y="6124375"/>
                  <a:pt x="113782" y="6146084"/>
                  <a:pt x="90669" y="6116573"/>
                </a:cubicBezTo>
                <a:cubicBezTo>
                  <a:pt x="76705" y="6097951"/>
                  <a:pt x="64226" y="6077165"/>
                  <a:pt x="49115" y="6053333"/>
                </a:cubicBezTo>
                <a:cubicBezTo>
                  <a:pt x="34004" y="6029501"/>
                  <a:pt x="12038" y="6070748"/>
                  <a:pt x="0" y="6024041"/>
                </a:cubicBezTo>
                <a:close/>
              </a:path>
            </a:pathLst>
          </a:custGeom>
        </p:spPr>
      </p:pic>
    </p:spTree>
    <p:extLst>
      <p:ext uri="{BB962C8B-B14F-4D97-AF65-F5344CB8AC3E}">
        <p14:creationId xmlns:p14="http://schemas.microsoft.com/office/powerpoint/2010/main" val="1395591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Urban design</a:t>
            </a:r>
          </a:p>
        </p:txBody>
      </p:sp>
      <p:sp>
        <p:nvSpPr>
          <p:cNvPr id="8"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This workshop will explore how places are designed, looking at different types of planned towns and cities, such as Fleetwood, compared to unplanned towns. </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We will end by redesigning Fleetwood in order to reflect the way live in towns and cities today.</a:t>
            </a:r>
            <a:endParaRPr lang="en-US" sz="1600" dirty="0">
              <a:latin typeface="Century Gothic" panose="020B0502020202020204" pitchFamily="34" charset="0"/>
              <a:ea typeface="+mn-ea"/>
              <a:cs typeface="+mn-cs"/>
            </a:endParaRPr>
          </a:p>
        </p:txBody>
      </p:sp>
      <p:pic>
        <p:nvPicPr>
          <p:cNvPr id="3" name="Picture 2" descr="A paper mache park"/>
          <p:cNvPicPr>
            <a:picLocks noChangeAspect="1"/>
          </p:cNvPicPr>
          <p:nvPr/>
        </p:nvPicPr>
        <p:blipFill rotWithShape="1">
          <a:blip r:embed="rId3" cstate="print">
            <a:extLst>
              <a:ext uri="{28A0092B-C50C-407E-A947-70E740481C1C}">
                <a14:useLocalDpi xmlns:a14="http://schemas.microsoft.com/office/drawing/2010/main" val="0"/>
              </a:ext>
            </a:extLst>
          </a:blip>
          <a:srcRect t="14048" b="27619"/>
          <a:stretch/>
        </p:blipFill>
        <p:spPr>
          <a:xfrm>
            <a:off x="5061544" y="2081489"/>
            <a:ext cx="6572085" cy="2875287"/>
          </a:xfrm>
          <a:prstGeom prst="rect">
            <a:avLst/>
          </a:prstGeom>
        </p:spPr>
      </p:pic>
    </p:spTree>
    <p:extLst>
      <p:ext uri="{BB962C8B-B14F-4D97-AF65-F5344CB8AC3E}">
        <p14:creationId xmlns:p14="http://schemas.microsoft.com/office/powerpoint/2010/main" val="591781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A Brief History of Fleetwood</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Before reliable passenger rail to Scotland was built, Fleetwood was planned as a transport exchange between trains from London and boats to Scotland and the Isle of Man.</a:t>
            </a:r>
          </a:p>
          <a:p>
            <a:pPr marL="342900" indent="-228600">
              <a:lnSpc>
                <a:spcPct val="150000"/>
              </a:lnSpc>
              <a:spcAft>
                <a:spcPts val="600"/>
              </a:spcAft>
              <a:buFont typeface="Arial" panose="020B0604020202020204" pitchFamily="34" charset="0"/>
              <a:buChar char="•"/>
            </a:pPr>
            <a:r>
              <a:rPr lang="en-US" sz="1600" dirty="0" err="1">
                <a:latin typeface="Century Gothic" panose="020B0502020202020204" pitchFamily="34" charset="0"/>
                <a:ea typeface="+mn-ea"/>
                <a:cs typeface="+mn-cs"/>
              </a:rPr>
              <a:t>Decimus</a:t>
            </a:r>
            <a:r>
              <a:rPr lang="en-US" sz="1600" dirty="0">
                <a:latin typeface="Century Gothic" panose="020B0502020202020204" pitchFamily="34" charset="0"/>
                <a:ea typeface="+mn-ea"/>
                <a:cs typeface="+mn-cs"/>
              </a:rPr>
              <a:t> Burton designed the North Euston Hotel as part of this plan.</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The semi-circular ‘half-wheel’ plan radiated out from the Mount – a layout that still exists today.</a:t>
            </a:r>
          </a:p>
        </p:txBody>
      </p:sp>
      <p:pic>
        <p:nvPicPr>
          <p:cNvPr id="9" name="Picture 8" descr="An old map of The Mount"/>
          <p:cNvPicPr>
            <a:picLocks noChangeAspect="1"/>
          </p:cNvPicPr>
          <p:nvPr/>
        </p:nvPicPr>
        <p:blipFill>
          <a:blip r:embed="rId3"/>
          <a:stretch>
            <a:fillRect/>
          </a:stretch>
        </p:blipFill>
        <p:spPr>
          <a:xfrm>
            <a:off x="5223163" y="1339274"/>
            <a:ext cx="6594764" cy="4849321"/>
          </a:xfrm>
          <a:prstGeom prst="rect">
            <a:avLst/>
          </a:prstGeom>
        </p:spPr>
      </p:pic>
    </p:spTree>
    <p:extLst>
      <p:ext uri="{BB962C8B-B14F-4D97-AF65-F5344CB8AC3E}">
        <p14:creationId xmlns:p14="http://schemas.microsoft.com/office/powerpoint/2010/main" val="2686690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A Brief History of Fleetwood continued</a:t>
            </a:r>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The Mount was chosen as the central point of this spoke as it was the highest sand dune in the area – as such, the Pavilion was located here as well.</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Two lighthouses were also designed by Burton for purposes of navigation and identity. </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Residential areas filled the ‘spokes’ of the wheels, with commercial areas around the ‘rim’.</a:t>
            </a:r>
          </a:p>
        </p:txBody>
      </p:sp>
      <p:pic>
        <p:nvPicPr>
          <p:cNvPr id="14" name="Picture 13" descr="An old map of The Mount"/>
          <p:cNvPicPr>
            <a:picLocks noChangeAspect="1"/>
          </p:cNvPicPr>
          <p:nvPr/>
        </p:nvPicPr>
        <p:blipFill>
          <a:blip r:embed="rId3"/>
          <a:stretch>
            <a:fillRect/>
          </a:stretch>
        </p:blipFill>
        <p:spPr>
          <a:xfrm>
            <a:off x="5541818" y="1330037"/>
            <a:ext cx="6227160" cy="4579011"/>
          </a:xfrm>
          <a:prstGeom prst="rect">
            <a:avLst/>
          </a:prstGeom>
        </p:spPr>
      </p:pic>
    </p:spTree>
    <p:extLst>
      <p:ext uri="{BB962C8B-B14F-4D97-AF65-F5344CB8AC3E}">
        <p14:creationId xmlns:p14="http://schemas.microsoft.com/office/powerpoint/2010/main" val="1689309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870928" cy="181651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Other Planned Cities</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Many other towns and cities were planned on a grand scale as well.</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For example, in the 19</a:t>
            </a:r>
            <a:r>
              <a:rPr lang="en-US" sz="1600" baseline="30000" dirty="0">
                <a:latin typeface="Century Gothic" panose="020B0502020202020204" pitchFamily="34" charset="0"/>
                <a:ea typeface="+mn-ea"/>
                <a:cs typeface="+mn-cs"/>
              </a:rPr>
              <a:t>th</a:t>
            </a:r>
            <a:r>
              <a:rPr lang="en-US" sz="1600" dirty="0">
                <a:latin typeface="Century Gothic" panose="020B0502020202020204" pitchFamily="34" charset="0"/>
                <a:ea typeface="+mn-ea"/>
                <a:cs typeface="+mn-cs"/>
              </a:rPr>
              <a:t> Century, Georges-Eugène Haussmann was employed by Emperor Napoleon III to completely redesign Paris in an effort to </a:t>
            </a:r>
            <a:r>
              <a:rPr lang="en-US" sz="1600" dirty="0" err="1">
                <a:latin typeface="Century Gothic" panose="020B0502020202020204" pitchFamily="34" charset="0"/>
                <a:ea typeface="+mn-ea"/>
                <a:cs typeface="+mn-cs"/>
              </a:rPr>
              <a:t>modernise</a:t>
            </a:r>
            <a:r>
              <a:rPr lang="en-US" sz="1600" dirty="0">
                <a:latin typeface="Century Gothic" panose="020B0502020202020204" pitchFamily="34" charset="0"/>
                <a:ea typeface="+mn-ea"/>
                <a:cs typeface="+mn-cs"/>
              </a:rPr>
              <a:t> it.</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He demolished entire </a:t>
            </a:r>
            <a:r>
              <a:rPr lang="en-US" sz="1600" dirty="0" err="1">
                <a:latin typeface="Century Gothic" panose="020B0502020202020204" pitchFamily="34" charset="0"/>
                <a:ea typeface="+mn-ea"/>
                <a:cs typeface="+mn-cs"/>
              </a:rPr>
              <a:t>neighbourhoods</a:t>
            </a:r>
            <a:r>
              <a:rPr lang="en-US" sz="1600" dirty="0">
                <a:latin typeface="Century Gothic" panose="020B0502020202020204" pitchFamily="34" charset="0"/>
                <a:ea typeface="+mn-ea"/>
                <a:cs typeface="+mn-cs"/>
              </a:rPr>
              <a:t> that were deemed to be crowded, unhealthy, and ugly, putting in the boulevards the city is famous for now.</a:t>
            </a:r>
          </a:p>
        </p:txBody>
      </p:sp>
      <p:pic>
        <p:nvPicPr>
          <p:cNvPr id="5" name="Picture 4" descr="Arc De Triomphe in Paris, Franc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0255" y="1902546"/>
            <a:ext cx="6393470" cy="3624943"/>
          </a:xfrm>
          <a:prstGeom prst="rect">
            <a:avLst/>
          </a:prstGeom>
        </p:spPr>
      </p:pic>
    </p:spTree>
    <p:extLst>
      <p:ext uri="{BB962C8B-B14F-4D97-AF65-F5344CB8AC3E}">
        <p14:creationId xmlns:p14="http://schemas.microsoft.com/office/powerpoint/2010/main" val="1091770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5129217" cy="183480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Other Planned Cities Barcelona</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Huge parts of Barcelona are laid out on a grid pattern called the Example, built in the 19</a:t>
            </a:r>
            <a:r>
              <a:rPr lang="en-US" sz="1600" baseline="30000" dirty="0">
                <a:latin typeface="Century Gothic" panose="020B0502020202020204" pitchFamily="34" charset="0"/>
                <a:ea typeface="+mn-ea"/>
                <a:cs typeface="+mn-cs"/>
              </a:rPr>
              <a:t>th</a:t>
            </a:r>
            <a:r>
              <a:rPr lang="en-US" sz="1600" dirty="0">
                <a:latin typeface="Century Gothic" panose="020B0502020202020204" pitchFamily="34" charset="0"/>
                <a:ea typeface="+mn-ea"/>
                <a:cs typeface="+mn-cs"/>
              </a:rPr>
              <a:t> and early 20</a:t>
            </a:r>
            <a:r>
              <a:rPr lang="en-US" sz="1600" baseline="30000" dirty="0">
                <a:latin typeface="Century Gothic" panose="020B0502020202020204" pitchFamily="34" charset="0"/>
                <a:ea typeface="+mn-ea"/>
                <a:cs typeface="+mn-cs"/>
              </a:rPr>
              <a:t>th</a:t>
            </a:r>
            <a:r>
              <a:rPr lang="en-US" sz="1600" dirty="0">
                <a:latin typeface="Century Gothic" panose="020B0502020202020204" pitchFamily="34" charset="0"/>
                <a:ea typeface="+mn-ea"/>
                <a:cs typeface="+mn-cs"/>
              </a:rPr>
              <a:t> Centuries.</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The corners were cut to make octagonal blocks that improved visibility and ventilation at intersections.</a:t>
            </a:r>
          </a:p>
        </p:txBody>
      </p:sp>
      <p:pic>
        <p:nvPicPr>
          <p:cNvPr id="5" name="Picture 4" descr="An old map of Barcelon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3457" y="411354"/>
            <a:ext cx="5584810" cy="3709047"/>
          </a:xfrm>
          <a:prstGeom prst="rect">
            <a:avLst/>
          </a:prstGeom>
        </p:spPr>
      </p:pic>
      <p:pic>
        <p:nvPicPr>
          <p:cNvPr id="2" name="Picture 1" descr="A birdseye photo of Barcelona showing the grid patter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8278" y="3344832"/>
            <a:ext cx="4819932" cy="3213288"/>
          </a:xfrm>
          <a:prstGeom prst="rect">
            <a:avLst/>
          </a:prstGeom>
        </p:spPr>
      </p:pic>
    </p:spTree>
    <p:extLst>
      <p:ext uri="{BB962C8B-B14F-4D97-AF65-F5344CB8AC3E}">
        <p14:creationId xmlns:p14="http://schemas.microsoft.com/office/powerpoint/2010/main" val="1806928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836488" cy="183480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Other Planned Cities Brasilia</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Brasilia was planned as a new capital city for Brazil in the 1950s by Lucio Costa. </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Its modernist design divides option, with wide open artistic public spaces sometimes feeling very empty, despite the award-winning architecture it houses.</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Large empty spaces aren’t necessarily good for cities, as people tend to gravitate to where other people already are.</a:t>
            </a:r>
          </a:p>
        </p:txBody>
      </p:sp>
      <p:pic>
        <p:nvPicPr>
          <p:cNvPr id="5" name="Picture 4" descr="A road in Brasila at dusk"/>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1182" y="323180"/>
            <a:ext cx="4836488" cy="3624943"/>
          </a:xfrm>
          <a:prstGeom prst="rect">
            <a:avLst/>
          </a:prstGeom>
        </p:spPr>
      </p:pic>
      <p:pic>
        <p:nvPicPr>
          <p:cNvPr id="2" name="Picture 1" descr="A modern building in Brasilia"/>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6542" y="3298535"/>
            <a:ext cx="4180115" cy="3135086"/>
          </a:xfrm>
          <a:prstGeom prst="rect">
            <a:avLst/>
          </a:prstGeom>
        </p:spPr>
      </p:pic>
    </p:spTree>
    <p:extLst>
      <p:ext uri="{BB962C8B-B14F-4D97-AF65-F5344CB8AC3E}">
        <p14:creationId xmlns:p14="http://schemas.microsoft.com/office/powerpoint/2010/main" val="1918230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760091" cy="181651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Other Planned Cities Edinburgh</a:t>
            </a:r>
          </a:p>
        </p:txBody>
      </p:sp>
      <p:sp>
        <p:nvSpPr>
          <p:cNvPr id="4"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Edinburgh New Town was a whole new district of the city built in the 1700s and 1800s in order to reduce overcrowding in the Old Town.</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James Craig’s design features a simple grid that linked ceremonial gardens and contrasted heavily with the medieval street layout of the Old Town.</a:t>
            </a:r>
          </a:p>
        </p:txBody>
      </p:sp>
      <p:pic>
        <p:nvPicPr>
          <p:cNvPr id="2" name="Picture 1" descr="An old map of Edinburgh"/>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1185" y="461522"/>
            <a:ext cx="5643493" cy="3959851"/>
          </a:xfrm>
          <a:prstGeom prst="rect">
            <a:avLst/>
          </a:prstGeom>
        </p:spPr>
      </p:pic>
      <p:pic>
        <p:nvPicPr>
          <p:cNvPr id="5" name="Picture 4" descr="A cobbled street lined with shops in Edinburgh"/>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97330" y="3641271"/>
            <a:ext cx="4124080" cy="2906486"/>
          </a:xfrm>
          <a:prstGeom prst="rect">
            <a:avLst/>
          </a:prstGeom>
        </p:spPr>
      </p:pic>
      <p:pic>
        <p:nvPicPr>
          <p:cNvPr id="3" name="Picture 2" descr="Terrace houses in Edinburgh"/>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52115" y="3216729"/>
            <a:ext cx="3238500" cy="2159000"/>
          </a:xfrm>
          <a:prstGeom prst="rect">
            <a:avLst/>
          </a:prstGeom>
        </p:spPr>
      </p:pic>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4771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775430" cy="183480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Other Planned Cities Milton Keynes</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B00A0824-FC47-4F3B-8615-89370D80D7A4}"/>
              </a:ext>
            </a:extLst>
          </p:cNvPr>
          <p:cNvSpPr txBox="1">
            <a:spLocks/>
          </p:cNvSpPr>
          <p:nvPr/>
        </p:nvSpPr>
        <p:spPr>
          <a:xfrm>
            <a:off x="629489" y="2706624"/>
            <a:ext cx="4967747" cy="3828196"/>
          </a:xfrm>
          <a:prstGeom prst="rect">
            <a:avLst/>
          </a:prstGeom>
        </p:spPr>
        <p:txBody>
          <a:bodyPr vert="horz" lIns="91440" tIns="45720" rIns="91440" bIns="45720" rtlCol="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Milton Keynes is the biggest and most famous of the post-war New Towns in Britain and was constructed to reduce overcrowding in London.</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It was built almost from scratch in the 60s and 70s and was laid out on a grid format.</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Linear parks are built into its design and protected, and there is a strict hierarchy of roads and a height limit outside the city </a:t>
            </a:r>
            <a:r>
              <a:rPr lang="en-US" sz="1600" dirty="0" err="1">
                <a:latin typeface="Century Gothic" panose="020B0502020202020204" pitchFamily="34" charset="0"/>
                <a:ea typeface="+mn-ea"/>
                <a:cs typeface="+mn-cs"/>
              </a:rPr>
              <a:t>centre</a:t>
            </a:r>
            <a:r>
              <a:rPr lang="en-US" sz="1600" dirty="0">
                <a:latin typeface="Century Gothic" panose="020B0502020202020204" pitchFamily="34" charset="0"/>
                <a:ea typeface="+mn-ea"/>
                <a:cs typeface="+mn-cs"/>
              </a:rPr>
              <a:t>.</a:t>
            </a:r>
          </a:p>
        </p:txBody>
      </p:sp>
      <p:pic>
        <p:nvPicPr>
          <p:cNvPr id="2" name="Picture 1" descr="A road in Milton Keyn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7266" y="1758849"/>
            <a:ext cx="6064086" cy="4043309"/>
          </a:xfrm>
          <a:prstGeom prst="rect">
            <a:avLst/>
          </a:prstGeom>
        </p:spPr>
      </p:pic>
    </p:spTree>
    <p:extLst>
      <p:ext uri="{BB962C8B-B14F-4D97-AF65-F5344CB8AC3E}">
        <p14:creationId xmlns:p14="http://schemas.microsoft.com/office/powerpoint/2010/main" val="32079234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TotalTime>
  <Words>1725</Words>
  <Application>Microsoft Office PowerPoint</Application>
  <PresentationFormat>Widescreen</PresentationFormat>
  <Paragraphs>107</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Century Gothic</vt:lpstr>
      <vt:lpstr>Comic Sans MS</vt:lpstr>
      <vt:lpstr>Office Theme</vt:lpstr>
      <vt:lpstr>Fleetwood  Urban Design</vt:lpstr>
      <vt:lpstr>Urban design</vt:lpstr>
      <vt:lpstr>A Brief History of Fleetwood</vt:lpstr>
      <vt:lpstr>A Brief History of Fleetwood continued</vt:lpstr>
      <vt:lpstr>Other Planned Cities</vt:lpstr>
      <vt:lpstr>Other Planned Cities Barcelona</vt:lpstr>
      <vt:lpstr>Other Planned Cities Brasilia</vt:lpstr>
      <vt:lpstr>Other Planned Cities Edinburgh</vt:lpstr>
      <vt:lpstr>Other Planned Cities Milton Keynes</vt:lpstr>
      <vt:lpstr>Cities of the Future</vt:lpstr>
      <vt:lpstr>Planners and Urban Designers</vt:lpstr>
      <vt:lpstr>Fleetwood Today</vt:lpstr>
      <vt:lpstr>The Brief</vt:lpstr>
      <vt:lpstr>New Fleetwood</vt:lpstr>
      <vt:lpstr>Zoning Activity</vt:lpstr>
      <vt:lpstr>Design Activity</vt:lpstr>
      <vt:lpstr>Feedback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India Morgan</dc:creator>
  <cp:lastModifiedBy>Durkin, Jake</cp:lastModifiedBy>
  <cp:revision>51</cp:revision>
  <dcterms:created xsi:type="dcterms:W3CDTF">2021-12-23T10:04:28Z</dcterms:created>
  <dcterms:modified xsi:type="dcterms:W3CDTF">2024-02-28T11:36:18Z</dcterms:modified>
</cp:coreProperties>
</file>