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261" r:id="rId3"/>
    <p:sldId id="260" r:id="rId4"/>
    <p:sldId id="274" r:id="rId5"/>
    <p:sldId id="264" r:id="rId6"/>
    <p:sldId id="262" r:id="rId7"/>
    <p:sldId id="263" r:id="rId8"/>
    <p:sldId id="267" r:id="rId9"/>
    <p:sldId id="265" r:id="rId10"/>
    <p:sldId id="266" r:id="rId11"/>
    <p:sldId id="268" r:id="rId12"/>
    <p:sldId id="271" r:id="rId13"/>
    <p:sldId id="273" r:id="rId14"/>
    <p:sldId id="275" r:id="rId15"/>
    <p:sldId id="272" r:id="rId16"/>
    <p:sldId id="26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9" autoAdjust="0"/>
    <p:restoredTop sz="86441" autoAdjust="0"/>
  </p:normalViewPr>
  <p:slideViewPr>
    <p:cSldViewPr snapToGrid="0">
      <p:cViewPr varScale="1">
        <p:scale>
          <a:sx n="79" d="100"/>
          <a:sy n="79" d="100"/>
        </p:scale>
        <p:origin x="126" y="45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937304-8A31-4977-96A3-E97821F98724}" type="datetimeFigureOut">
              <a:rPr lang="en-GB" smtClean="0"/>
              <a:t>23/02/2024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99BEFB-4F22-43AC-8634-B4E683FCA6A8}" type="slidenum">
              <a:rPr lang="en-GB" smtClean="0"/>
              <a:t>‹#›</a:t>
            </a:fld>
            <a:endParaRPr lang="en-GB"/>
          </a:p>
        </p:txBody>
      </p:sp>
    </p:spTree>
    <p:extLst>
      <p:ext uri="{BB962C8B-B14F-4D97-AF65-F5344CB8AC3E}">
        <p14:creationId xmlns:p14="http://schemas.microsoft.com/office/powerpoint/2010/main" val="438248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1</a:t>
            </a:fld>
            <a:endParaRPr lang="en-GB"/>
          </a:p>
        </p:txBody>
      </p:sp>
    </p:spTree>
    <p:extLst>
      <p:ext uri="{BB962C8B-B14F-4D97-AF65-F5344CB8AC3E}">
        <p14:creationId xmlns:p14="http://schemas.microsoft.com/office/powerpoint/2010/main" val="153322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Large maps of entire esplanade to be distributed amongst</a:t>
            </a:r>
            <a:r>
              <a:rPr lang="en-GB" baseline="0" dirty="0"/>
              <a:t> groups, and post-its, pens, red/green circle stickers to be handed out. This is similar to real site analysis tasks that designers in the built environment will do before starting design tasks. Encourage students to see perceived negatives as opportunities to turn things around </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10</a:t>
            </a:fld>
            <a:endParaRPr lang="en-GB"/>
          </a:p>
        </p:txBody>
      </p:sp>
    </p:spTree>
    <p:extLst>
      <p:ext uri="{BB962C8B-B14F-4D97-AF65-F5344CB8AC3E}">
        <p14:creationId xmlns:p14="http://schemas.microsoft.com/office/powerpoint/2010/main" val="1930834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Divide the Esplanade into sections</a:t>
            </a:r>
            <a:r>
              <a:rPr lang="en-GB" baseline="0" dirty="0"/>
              <a:t> according to how many groups you have. </a:t>
            </a:r>
            <a:r>
              <a:rPr lang="en-GB" dirty="0"/>
              <a:t>Groups model their section using modelling materials.</a:t>
            </a:r>
            <a:r>
              <a:rPr lang="en-GB" baseline="0" dirty="0"/>
              <a:t> Manage expectations – the models don’t necessarily need to be to scale or even to successfully match up with the models of the neighbouring sections. There might not be ‘a lot’ to model, so encourage students to move onto analysing their assigned section in a bit more detail – based on what they’ve already discussed with regards to their users and the Esplanade as a whole, can they answer the questions on the slide identify the best place in their section to place their interventions?</a:t>
            </a:r>
          </a:p>
          <a:p>
            <a:endParaRPr lang="en-GB" baseline="0" dirty="0"/>
          </a:p>
          <a:p>
            <a:r>
              <a:rPr lang="en-GB" baseline="0" dirty="0"/>
              <a:t>Lunch follows.</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11</a:t>
            </a:fld>
            <a:endParaRPr lang="en-GB"/>
          </a:p>
        </p:txBody>
      </p:sp>
    </p:spTree>
    <p:extLst>
      <p:ext uri="{BB962C8B-B14F-4D97-AF65-F5344CB8AC3E}">
        <p14:creationId xmlns:p14="http://schemas.microsoft.com/office/powerpoint/2010/main" val="3729537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Back in groups,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begin to design a structure that fits the brief, remembering to consider the needs of the different users they looked at. Encourage</a:t>
            </a:r>
            <a:r>
              <a:rPr lang="en-GB" sz="1200" kern="1200" baseline="0" dirty="0">
                <a:solidFill>
                  <a:schemeClr val="tx1"/>
                </a:solidFill>
                <a:effectLst/>
                <a:latin typeface="+mn-lt"/>
                <a:ea typeface="+mn-ea"/>
                <a:cs typeface="+mn-cs"/>
              </a:rPr>
              <a:t> students not to forget the historical element and the previously explored sense of place and identity they already looked at. Some examples of structures on the following slide. </a:t>
            </a:r>
          </a:p>
          <a:p>
            <a:r>
              <a:rPr lang="en-GB" sz="1200" kern="1200" dirty="0">
                <a:solidFill>
                  <a:schemeClr val="tx1"/>
                </a:solidFill>
                <a:effectLst/>
                <a:latin typeface="+mn-lt"/>
                <a:ea typeface="+mn-ea"/>
                <a:cs typeface="+mn-cs"/>
              </a:rPr>
              <a:t>Quickly reconvene as a large group to see where we’re at with our designs and check for overlaps in design proposals.</a:t>
            </a:r>
            <a:endParaRPr lang="en-GB" dirty="0"/>
          </a:p>
        </p:txBody>
      </p:sp>
      <p:sp>
        <p:nvSpPr>
          <p:cNvPr id="4" name="Slide Number Placeholder 3"/>
          <p:cNvSpPr>
            <a:spLocks noGrp="1"/>
          </p:cNvSpPr>
          <p:nvPr>
            <p:ph type="sldNum" sz="quarter" idx="10"/>
          </p:nvPr>
        </p:nvSpPr>
        <p:spPr/>
        <p:txBody>
          <a:bodyPr/>
          <a:lstStyle/>
          <a:p>
            <a:fld id="{AE99BEFB-4F22-43AC-8634-B4E683FCA6A8}" type="slidenum">
              <a:rPr lang="en-GB" smtClean="0"/>
              <a:t>12</a:t>
            </a:fld>
            <a:endParaRPr lang="en-GB"/>
          </a:p>
        </p:txBody>
      </p:sp>
    </p:spTree>
    <p:extLst>
      <p:ext uri="{BB962C8B-B14F-4D97-AF65-F5344CB8AC3E}">
        <p14:creationId xmlns:p14="http://schemas.microsoft.com/office/powerpoint/2010/main" val="1319807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Just a few</a:t>
            </a:r>
            <a:r>
              <a:rPr lang="en-GB" baseline="0" dirty="0"/>
              <a:t> examples that show the range of acceptable interventions.</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13</a:t>
            </a:fld>
            <a:endParaRPr lang="en-GB"/>
          </a:p>
        </p:txBody>
      </p:sp>
    </p:spTree>
    <p:extLst>
      <p:ext uri="{BB962C8B-B14F-4D97-AF65-F5344CB8AC3E}">
        <p14:creationId xmlns:p14="http://schemas.microsoft.com/office/powerpoint/2010/main" val="2605323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Encourage students to continue to coordinate with other groups so as to further emphasise the focus, views, and navigational properties of the designs.</a:t>
            </a:r>
            <a:endParaRPr lang="en-GB" dirty="0"/>
          </a:p>
        </p:txBody>
      </p:sp>
      <p:sp>
        <p:nvSpPr>
          <p:cNvPr id="4" name="Slide Number Placeholder 3"/>
          <p:cNvSpPr>
            <a:spLocks noGrp="1"/>
          </p:cNvSpPr>
          <p:nvPr>
            <p:ph type="sldNum" sz="quarter" idx="10"/>
          </p:nvPr>
        </p:nvSpPr>
        <p:spPr/>
        <p:txBody>
          <a:bodyPr/>
          <a:lstStyle/>
          <a:p>
            <a:fld id="{AE99BEFB-4F22-43AC-8634-B4E683FCA6A8}" type="slidenum">
              <a:rPr lang="en-GB" smtClean="0"/>
              <a:t>15</a:t>
            </a:fld>
            <a:endParaRPr lang="en-GB"/>
          </a:p>
        </p:txBody>
      </p:sp>
    </p:spTree>
    <p:extLst>
      <p:ext uri="{BB962C8B-B14F-4D97-AF65-F5344CB8AC3E}">
        <p14:creationId xmlns:p14="http://schemas.microsoft.com/office/powerpoint/2010/main" val="553186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Once everyone has tidied up the area, they present their ideas to the wider group. </a:t>
            </a:r>
            <a:r>
              <a:rPr lang="en-GB" sz="1200" kern="1200" dirty="0">
                <a:solidFill>
                  <a:schemeClr val="tx1"/>
                </a:solidFill>
                <a:effectLst/>
                <a:latin typeface="+mn-lt"/>
                <a:ea typeface="+mn-ea"/>
                <a:cs typeface="+mn-cs"/>
              </a:rPr>
              <a:t>Time might be tight, so if needed keep the presentations to just include any activities that are on offer, and what their favourite thing is about their design.</a:t>
            </a:r>
            <a:r>
              <a:rPr lang="en-GB" sz="1200" kern="1200" baseline="0" dirty="0">
                <a:solidFill>
                  <a:schemeClr val="tx1"/>
                </a:solidFill>
                <a:effectLst/>
                <a:latin typeface="+mn-lt"/>
                <a:ea typeface="+mn-ea"/>
                <a:cs typeface="+mn-cs"/>
              </a:rPr>
              <a:t> How have they ticked the boxes in the brief? </a:t>
            </a:r>
            <a:r>
              <a:rPr lang="en-GB" dirty="0"/>
              <a:t>Try and find out what the group’s main interests lie in, what their favourite activity suggested was, what they might do differently if they had the chance?</a:t>
            </a:r>
          </a:p>
        </p:txBody>
      </p:sp>
      <p:sp>
        <p:nvSpPr>
          <p:cNvPr id="4" name="Slide Number Placeholder 3"/>
          <p:cNvSpPr>
            <a:spLocks noGrp="1"/>
          </p:cNvSpPr>
          <p:nvPr>
            <p:ph type="sldNum" sz="quarter" idx="5"/>
          </p:nvPr>
        </p:nvSpPr>
        <p:spPr/>
        <p:txBody>
          <a:bodyPr/>
          <a:lstStyle/>
          <a:p>
            <a:fld id="{AE99BEFB-4F22-43AC-8634-B4E683FCA6A8}" type="slidenum">
              <a:rPr lang="en-GB" smtClean="0"/>
              <a:t>16</a:t>
            </a:fld>
            <a:endParaRPr lang="en-GB"/>
          </a:p>
        </p:txBody>
      </p:sp>
    </p:spTree>
    <p:extLst>
      <p:ext uri="{BB962C8B-B14F-4D97-AF65-F5344CB8AC3E}">
        <p14:creationId xmlns:p14="http://schemas.microsoft.com/office/powerpoint/2010/main" val="219355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mn-lt"/>
              </a:rPr>
              <a:t>Today we are going to be thinking about landmarks and urban design, and  designing a series of structures and interventions along Fleetwood Esplanade, with the intention of drawing people along the path from the tram stop to the Mount.</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2</a:t>
            </a:fld>
            <a:endParaRPr lang="en-GB"/>
          </a:p>
        </p:txBody>
      </p:sp>
    </p:spTree>
    <p:extLst>
      <p:ext uri="{BB962C8B-B14F-4D97-AF65-F5344CB8AC3E}">
        <p14:creationId xmlns:p14="http://schemas.microsoft.com/office/powerpoint/2010/main" val="309228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facilitator</a:t>
            </a:r>
            <a:r>
              <a:rPr lang="en-GB" baseline="0" dirty="0"/>
              <a:t> notes for further information</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3</a:t>
            </a:fld>
            <a:endParaRPr lang="en-GB"/>
          </a:p>
        </p:txBody>
      </p:sp>
    </p:spTree>
    <p:extLst>
      <p:ext uri="{BB962C8B-B14F-4D97-AF65-F5344CB8AC3E}">
        <p14:creationId xmlns:p14="http://schemas.microsoft.com/office/powerpoint/2010/main" val="730862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See facilitator</a:t>
            </a:r>
            <a:r>
              <a:rPr lang="en-GB" baseline="0"/>
              <a:t> notes for further information</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4</a:t>
            </a:fld>
            <a:endParaRPr lang="en-GB"/>
          </a:p>
        </p:txBody>
      </p:sp>
    </p:spTree>
    <p:extLst>
      <p:ext uri="{BB962C8B-B14F-4D97-AF65-F5344CB8AC3E}">
        <p14:creationId xmlns:p14="http://schemas.microsoft.com/office/powerpoint/2010/main" val="3739116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first one. Example used to show students that, even in a city</a:t>
            </a:r>
            <a:r>
              <a:rPr lang="en-GB" baseline="0" dirty="0"/>
              <a:t> they haven’t been to before (in this case, Helsinki), they already know instinctively how to read a city due to established methods of design – in this case, the width of the street.</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5</a:t>
            </a:fld>
            <a:endParaRPr lang="en-GB"/>
          </a:p>
        </p:txBody>
      </p:sp>
    </p:spTree>
    <p:extLst>
      <p:ext uri="{BB962C8B-B14F-4D97-AF65-F5344CB8AC3E}">
        <p14:creationId xmlns:p14="http://schemas.microsoft.com/office/powerpoint/2010/main" val="2789808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Compare Manchester</a:t>
            </a:r>
            <a:r>
              <a:rPr lang="en-GB" baseline="0" dirty="0"/>
              <a:t> to Liverpool – until recently, Manchester had few discernible landmarks that stood out in the skyline, when compared to the many that stand out in Liverpool. This made it a hard city for newcomers to navigate on foot. Introduces idea of landmarks being used as lighthouses to navigate a city. See if the students know the cities from their landmarks- links to next activity. </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6</a:t>
            </a:fld>
            <a:endParaRPr lang="en-GB"/>
          </a:p>
        </p:txBody>
      </p:sp>
    </p:spTree>
    <p:extLst>
      <p:ext uri="{BB962C8B-B14F-4D97-AF65-F5344CB8AC3E}">
        <p14:creationId xmlns:p14="http://schemas.microsoft.com/office/powerpoint/2010/main" val="818128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Postcards of landmarks to be handed out amongst groups of 3/4/5 so</a:t>
            </a:r>
            <a:r>
              <a:rPr lang="en-GB" baseline="0" dirty="0"/>
              <a:t> they can discuss the origins of different landmarks. i.e. Not all buildings used as landmarks were created specifically to be solely landmarks – some had a different brief originally.</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7</a:t>
            </a:fld>
            <a:endParaRPr lang="en-GB"/>
          </a:p>
        </p:txBody>
      </p:sp>
    </p:spTree>
    <p:extLst>
      <p:ext uri="{BB962C8B-B14F-4D97-AF65-F5344CB8AC3E}">
        <p14:creationId xmlns:p14="http://schemas.microsoft.com/office/powerpoint/2010/main" val="2586456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a:t>
            </a:r>
            <a:r>
              <a:rPr lang="en-GB" baseline="0" dirty="0"/>
              <a:t> the brief. The historical connection does not have to mean an educational exhibit – it could be something referenced by the design, or a style that suggests Fleetwood. How we typically break down a brief is answered in the next three slides.</a:t>
            </a:r>
          </a:p>
        </p:txBody>
      </p:sp>
      <p:sp>
        <p:nvSpPr>
          <p:cNvPr id="4" name="Slide Number Placeholder 3"/>
          <p:cNvSpPr>
            <a:spLocks noGrp="1"/>
          </p:cNvSpPr>
          <p:nvPr>
            <p:ph type="sldNum" sz="quarter" idx="5"/>
          </p:nvPr>
        </p:nvSpPr>
        <p:spPr/>
        <p:txBody>
          <a:bodyPr/>
          <a:lstStyle/>
          <a:p>
            <a:fld id="{AE99BEFB-4F22-43AC-8634-B4E683FCA6A8}" type="slidenum">
              <a:rPr lang="en-GB" smtClean="0"/>
              <a:t>8</a:t>
            </a:fld>
            <a:endParaRPr lang="en-GB"/>
          </a:p>
        </p:txBody>
      </p:sp>
    </p:spTree>
    <p:extLst>
      <p:ext uri="{BB962C8B-B14F-4D97-AF65-F5344CB8AC3E}">
        <p14:creationId xmlns:p14="http://schemas.microsoft.com/office/powerpoint/2010/main" val="3479033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Students to work in groups of to select 2 clients who they would like to design for from a list provided e.g., local families, tourists.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their groups, they should complete the worksheet provided, considering what their different needs may be, what their connection to the town is and what is currently missing in the area for them. They should also consider if there would be any potential conflict between their groups e.g. older people and teenagers, and how they may be able to address this.</a:t>
            </a:r>
            <a:endParaRPr lang="en-GB" dirty="0"/>
          </a:p>
        </p:txBody>
      </p:sp>
      <p:sp>
        <p:nvSpPr>
          <p:cNvPr id="4" name="Slide Number Placeholder 3"/>
          <p:cNvSpPr>
            <a:spLocks noGrp="1"/>
          </p:cNvSpPr>
          <p:nvPr>
            <p:ph type="sldNum" sz="quarter" idx="5"/>
          </p:nvPr>
        </p:nvSpPr>
        <p:spPr/>
        <p:txBody>
          <a:bodyPr/>
          <a:lstStyle/>
          <a:p>
            <a:fld id="{AE99BEFB-4F22-43AC-8634-B4E683FCA6A8}" type="slidenum">
              <a:rPr lang="en-GB" smtClean="0"/>
              <a:t>9</a:t>
            </a:fld>
            <a:endParaRPr lang="en-GB"/>
          </a:p>
        </p:txBody>
      </p:sp>
    </p:spTree>
    <p:extLst>
      <p:ext uri="{BB962C8B-B14F-4D97-AF65-F5344CB8AC3E}">
        <p14:creationId xmlns:p14="http://schemas.microsoft.com/office/powerpoint/2010/main" val="462961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448A9-0FF2-4EDB-BB8A-1EBAF0DD784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47465B7-AE81-4381-9FA5-A257E7A6CF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02BD4F4-9C08-4E36-BEDB-39AD203064D4}"/>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84ECDD72-F9A6-45F9-AC21-7194B1DFC5B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94475F-7144-4167-8C4B-BDAB4C521A9B}"/>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668191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84F7E-6D71-4026-B9D3-F59DF13AE1D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486986C-0C73-4115-BF8C-4A34065063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4DF7715-2C10-4CC4-8CB0-95FCD4C4FD96}"/>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DAC9241C-C638-40E4-8848-29A44C64CD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F56511E-AF64-4A16-8DDD-EA8F849F38CA}"/>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74578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1FAE8F-BAE6-4836-B368-48356E16D3D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8D13882-26A0-4C01-B315-B73FE43BAC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55AF62A-3E9B-4E95-80B7-CEACBD2876D0}"/>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A07D49BB-63AC-478A-9092-37DAD69BDEC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7881E2B-7E69-4B91-B105-7C18101DC951}"/>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3820016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1FF7D-A6A2-4CC2-A215-69E6233F2A3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57D81A1-0F0B-4351-80A9-950915015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29D3DE4-00A3-461F-BA04-4BCDF3FB03A9}"/>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A3F99083-21AB-45D0-8070-2253C0A924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ADC3F6-9887-42A6-91D9-76A41B16B0BB}"/>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712713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47211-C9E2-4DEB-801E-C811B8FE2B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F095DBF-1AF6-480F-A28F-7262FBA6F3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15053D-02D2-4FB6-B205-D79286B83DD0}"/>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545695CB-3029-4288-83C6-E00840B0ED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6971CC-0C0A-452D-AE1B-835C8CF3DFDD}"/>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641429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9B038-617A-42FC-912D-A5C58C02BF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22505FA-4A27-40A2-BDA4-C5290A8CE21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212D719-E7E5-48BF-A25A-25BBD3C5F17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598D488-57FA-4C09-9808-767024D9236E}"/>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6" name="Footer Placeholder 5">
            <a:extLst>
              <a:ext uri="{FF2B5EF4-FFF2-40B4-BE49-F238E27FC236}">
                <a16:creationId xmlns:a16="http://schemas.microsoft.com/office/drawing/2014/main" id="{AEB4ED87-34CA-4B8F-8132-34B6F7921E2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ED972F2-C47E-430D-A92C-CC6209F36BC7}"/>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495003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1EE34-5CAE-43C7-9EC3-9DA09B0DAE3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188B4EA-EE03-4F65-AA49-1BA98EDEB3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0A843A-99EE-48DF-9B23-237FA90B86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29C6BFE-9AAF-4239-BC61-86D433797D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A49BEC-4A9A-477E-8595-6B2A2E55A03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020138E-5B6A-4BED-8F52-87E74351CFC6}"/>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8" name="Footer Placeholder 7">
            <a:extLst>
              <a:ext uri="{FF2B5EF4-FFF2-40B4-BE49-F238E27FC236}">
                <a16:creationId xmlns:a16="http://schemas.microsoft.com/office/drawing/2014/main" id="{64CB1290-F435-4AC6-ABA8-7A29396643D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85F1B59-67A7-49D4-8B7A-2CDD7C0F2332}"/>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305160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FD426-23ED-4E06-949E-FF321A13CE1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69BF2D0-C08C-4D13-8A25-B3292123FD67}"/>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4" name="Footer Placeholder 3">
            <a:extLst>
              <a:ext uri="{FF2B5EF4-FFF2-40B4-BE49-F238E27FC236}">
                <a16:creationId xmlns:a16="http://schemas.microsoft.com/office/drawing/2014/main" id="{0116A377-0AA4-461D-83B9-45A74856A84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765E4A3-BF41-46F3-9CFB-9F02C5E65C3E}"/>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1654368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FDE113-A5EA-45F1-96A0-55490B8C5239}"/>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3" name="Footer Placeholder 2">
            <a:extLst>
              <a:ext uri="{FF2B5EF4-FFF2-40B4-BE49-F238E27FC236}">
                <a16:creationId xmlns:a16="http://schemas.microsoft.com/office/drawing/2014/main" id="{0E747C30-30EA-495F-92BB-E8B8ECBF2B5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A9E2983-9DC8-4F57-B2DD-89F08C7B3270}"/>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219616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A17AB-66C2-4A03-A9CE-BBEBF7A3EF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6368BD-8D07-4AE1-A037-D5D294CF2E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D0F559D-433A-4490-B9B2-F7148487B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7E1B93-26C1-4CE7-9D37-11582E2248D2}"/>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6" name="Footer Placeholder 5">
            <a:extLst>
              <a:ext uri="{FF2B5EF4-FFF2-40B4-BE49-F238E27FC236}">
                <a16:creationId xmlns:a16="http://schemas.microsoft.com/office/drawing/2014/main" id="{B2B30365-5404-49C3-AA4F-772C71CD98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01B381A-0FDE-4518-BEA2-45812DB1899C}"/>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239668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76B21-3847-4C53-86E6-68CA0F9A55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65E4C1-6C94-4890-9A57-AF694A8EBF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CB672FC-F235-47EF-A506-BA29211124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E191C0-A234-4A0B-A3B5-DDF95027839B}"/>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6" name="Footer Placeholder 5">
            <a:extLst>
              <a:ext uri="{FF2B5EF4-FFF2-40B4-BE49-F238E27FC236}">
                <a16:creationId xmlns:a16="http://schemas.microsoft.com/office/drawing/2014/main" id="{8D03D09A-572F-4776-A0B5-9A6BFF0CF9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9FECE4-3BF9-4239-AF07-6D41ABC592E5}"/>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861312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203976-C57A-414D-9ED0-2381FCE8FC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E39461E-5FF2-408D-BD8D-0563D115B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B0792E-1EDC-4298-80EC-2B67C6ED5B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9A4107AF-C5B4-4EFF-9262-3638580F76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61A496C-F9A4-4DBF-8961-3205DB0097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89985-7973-4DE9-8EA3-0BA5F0F1A6FB}" type="slidenum">
              <a:rPr lang="en-GB" smtClean="0"/>
              <a:t>‹#›</a:t>
            </a:fld>
            <a:endParaRPr lang="en-GB"/>
          </a:p>
        </p:txBody>
      </p:sp>
    </p:spTree>
    <p:extLst>
      <p:ext uri="{BB962C8B-B14F-4D97-AF65-F5344CB8AC3E}">
        <p14:creationId xmlns:p14="http://schemas.microsoft.com/office/powerpoint/2010/main" val="3873746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descr="The Mount, Fleetwood"/>
          <p:cNvPicPr>
            <a:picLocks noChangeAspect="1"/>
          </p:cNvPicPr>
          <p:nvPr/>
        </p:nvPicPr>
        <p:blipFill rotWithShape="1">
          <a:blip r:embed="rId3">
            <a:extLst>
              <a:ext uri="{28A0092B-C50C-407E-A947-70E740481C1C}">
                <a14:useLocalDpi xmlns:a14="http://schemas.microsoft.com/office/drawing/2010/main" val="0"/>
              </a:ext>
            </a:extLst>
          </a:blip>
          <a:srcRect t="11340" b="11352"/>
          <a:stretch/>
        </p:blipFill>
        <p:spPr>
          <a:xfrm>
            <a:off x="1524" y="-97970"/>
            <a:ext cx="12190475" cy="7053942"/>
          </a:xfrm>
          <a:prstGeom prst="rect">
            <a:avLst/>
          </a:prstGeom>
        </p:spPr>
      </p:pic>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1870298" y="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Fleetwood </a:t>
            </a:r>
          </a:p>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Pavilion</a:t>
            </a:r>
          </a:p>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Trail</a:t>
            </a:r>
          </a:p>
        </p:txBody>
      </p:sp>
    </p:spTree>
    <p:extLst>
      <p:ext uri="{BB962C8B-B14F-4D97-AF65-F5344CB8AC3E}">
        <p14:creationId xmlns:p14="http://schemas.microsoft.com/office/powerpoint/2010/main" val="1843678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481013" y="3752849"/>
            <a:ext cx="3290887" cy="24526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Where?</a:t>
            </a:r>
          </a:p>
        </p:txBody>
      </p:sp>
      <p:pic>
        <p:nvPicPr>
          <p:cNvPr id="3" name="Picture 2" descr="A map showing Fleetwood Esplanade">
            <a:extLst>
              <a:ext uri="{FF2B5EF4-FFF2-40B4-BE49-F238E27FC236}">
                <a16:creationId xmlns:a16="http://schemas.microsoft.com/office/drawing/2014/main" id="{A6E7146D-AE45-4C88-947C-9E22F6E4CB02}"/>
              </a:ext>
            </a:extLst>
          </p:cNvPr>
          <p:cNvPicPr>
            <a:picLocks noChangeAspect="1"/>
          </p:cNvPicPr>
          <p:nvPr/>
        </p:nvPicPr>
        <p:blipFill rotWithShape="1">
          <a:blip r:embed="rId3">
            <a:extLst>
              <a:ext uri="{28A0092B-C50C-407E-A947-70E740481C1C}">
                <a14:useLocalDpi xmlns:a14="http://schemas.microsoft.com/office/drawing/2010/main" val="0"/>
              </a:ext>
            </a:extLst>
          </a:blip>
          <a:srcRect t="30957" b="18318"/>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8" name="Title 1">
            <a:extLst>
              <a:ext uri="{FF2B5EF4-FFF2-40B4-BE49-F238E27FC236}">
                <a16:creationId xmlns:a16="http://schemas.microsoft.com/office/drawing/2014/main" id="{B00A0824-FC47-4F3B-8615-89370D80D7A4}"/>
              </a:ext>
            </a:extLst>
          </p:cNvPr>
          <p:cNvSpPr txBox="1">
            <a:spLocks/>
          </p:cNvSpPr>
          <p:nvPr/>
        </p:nvSpPr>
        <p:spPr>
          <a:xfrm>
            <a:off x="4225574" y="3930980"/>
            <a:ext cx="7485413" cy="2452687"/>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spcAft>
                <a:spcPts val="600"/>
              </a:spcAft>
              <a:buFont typeface="Arial" panose="020B0604020202020204" pitchFamily="34" charset="0"/>
              <a:buChar char="•"/>
            </a:pPr>
            <a:r>
              <a:rPr lang="en-US" sz="1800" dirty="0">
                <a:latin typeface="Century Gothic" panose="020B0502020202020204" pitchFamily="34" charset="0"/>
                <a:ea typeface="+mn-ea"/>
                <a:cs typeface="+mn-cs"/>
              </a:rPr>
              <a:t>Look at your maps in your groups and start to identify areas of potential and of limitations along the Esplanade?</a:t>
            </a:r>
          </a:p>
          <a:p>
            <a:pPr marL="342900" indent="-228600">
              <a:spcAft>
                <a:spcPts val="600"/>
              </a:spcAft>
              <a:buFont typeface="Arial" panose="020B0604020202020204" pitchFamily="34" charset="0"/>
              <a:buChar char="•"/>
            </a:pPr>
            <a:r>
              <a:rPr lang="en-US" sz="1800" dirty="0">
                <a:latin typeface="Century Gothic" panose="020B0502020202020204" pitchFamily="34" charset="0"/>
                <a:ea typeface="+mn-ea"/>
                <a:cs typeface="+mn-cs"/>
              </a:rPr>
              <a:t>Where are the existing activities / places that people spend time? </a:t>
            </a:r>
          </a:p>
          <a:p>
            <a:pPr marL="342900" indent="-228600">
              <a:spcAft>
                <a:spcPts val="600"/>
              </a:spcAft>
              <a:buFont typeface="Arial" panose="020B0604020202020204" pitchFamily="34" charset="0"/>
              <a:buChar char="•"/>
            </a:pPr>
            <a:r>
              <a:rPr lang="en-US" sz="1800" dirty="0">
                <a:latin typeface="Century Gothic" panose="020B0502020202020204" pitchFamily="34" charset="0"/>
                <a:ea typeface="+mn-ea"/>
                <a:cs typeface="+mn-cs"/>
              </a:rPr>
              <a:t>Where are the areas of historical interest that we’ve just learned about?</a:t>
            </a:r>
          </a:p>
          <a:p>
            <a:pPr marL="342900" indent="-228600">
              <a:spcAft>
                <a:spcPts val="600"/>
              </a:spcAft>
              <a:buFont typeface="Arial" panose="020B0604020202020204" pitchFamily="34" charset="0"/>
              <a:buChar char="•"/>
            </a:pPr>
            <a:r>
              <a:rPr lang="en-US" sz="1800" dirty="0">
                <a:latin typeface="Century Gothic" panose="020B0502020202020204" pitchFamily="34" charset="0"/>
                <a:ea typeface="+mn-ea"/>
                <a:cs typeface="+mn-cs"/>
              </a:rPr>
              <a:t>What do you think is missing?</a:t>
            </a:r>
          </a:p>
          <a:p>
            <a:pPr marL="342900" indent="-228600">
              <a:spcAft>
                <a:spcPts val="600"/>
              </a:spcAft>
              <a:buFont typeface="Arial" panose="020B0604020202020204" pitchFamily="34" charset="0"/>
              <a:buChar char="•"/>
            </a:pPr>
            <a:r>
              <a:rPr lang="en-US" sz="1800" dirty="0">
                <a:latin typeface="Century Gothic" panose="020B0502020202020204" pitchFamily="34" charset="0"/>
                <a:ea typeface="+mn-ea"/>
                <a:cs typeface="+mn-cs"/>
              </a:rPr>
              <a:t>What might your users think is missing?</a:t>
            </a:r>
          </a:p>
          <a:p>
            <a:pPr marL="342900" indent="-228600">
              <a:spcAft>
                <a:spcPts val="600"/>
              </a:spcAft>
              <a:buFont typeface="Arial" panose="020B0604020202020204" pitchFamily="34" charset="0"/>
              <a:buChar char="•"/>
            </a:pPr>
            <a:r>
              <a:rPr lang="en-US" sz="1800" dirty="0">
                <a:latin typeface="Century Gothic" panose="020B0502020202020204" pitchFamily="34" charset="0"/>
                <a:ea typeface="+mn-ea"/>
                <a:cs typeface="+mn-cs"/>
              </a:rPr>
              <a:t>What is already successful?</a:t>
            </a:r>
          </a:p>
        </p:txBody>
      </p:sp>
    </p:spTree>
    <p:extLst>
      <p:ext uri="{BB962C8B-B14F-4D97-AF65-F5344CB8AC3E}">
        <p14:creationId xmlns:p14="http://schemas.microsoft.com/office/powerpoint/2010/main" val="296901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5465148" cy="198063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Zoning in &amp; modelling Activity</a:t>
            </a:r>
          </a:p>
        </p:txBody>
      </p:sp>
      <p:sp>
        <p:nvSpPr>
          <p:cNvPr id="8" name="Title 1">
            <a:extLst>
              <a:ext uri="{FF2B5EF4-FFF2-40B4-BE49-F238E27FC236}">
                <a16:creationId xmlns:a16="http://schemas.microsoft.com/office/drawing/2014/main" id="{B00A0824-FC47-4F3B-8615-89370D80D7A4}"/>
              </a:ext>
            </a:extLst>
          </p:cNvPr>
          <p:cNvSpPr txBox="1">
            <a:spLocks/>
          </p:cNvSpPr>
          <p:nvPr/>
        </p:nvSpPr>
        <p:spPr>
          <a:xfrm>
            <a:off x="629489" y="2706624"/>
            <a:ext cx="5260672" cy="3432919"/>
          </a:xfrm>
          <a:prstGeom prst="rect">
            <a:avLst/>
          </a:prstGeom>
        </p:spPr>
        <p:txBody>
          <a:bodyPr vert="horz" lIns="91440" tIns="45720" rIns="91440" bIns="45720" rtlCol="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14300">
              <a:lnSpc>
                <a:spcPct val="150000"/>
              </a:lnSpc>
              <a:spcAft>
                <a:spcPts val="600"/>
              </a:spcAft>
            </a:pPr>
            <a:r>
              <a:rPr lang="en-GB" sz="1200">
                <a:latin typeface="Century Gothic" panose="020B0502020202020204" pitchFamily="34" charset="0"/>
              </a:rPr>
              <a:t>Model a section of the Esplanade assigned to your group. Once you’ve made your section of the Esplanade, consider the following:</a:t>
            </a:r>
          </a:p>
          <a:p>
            <a:pPr marL="342900" indent="-228600">
              <a:lnSpc>
                <a:spcPct val="150000"/>
              </a:lnSpc>
              <a:spcAft>
                <a:spcPts val="600"/>
              </a:spcAft>
              <a:buFont typeface="Arial" panose="020B0604020202020204" pitchFamily="34" charset="0"/>
              <a:buChar char="•"/>
            </a:pPr>
            <a:r>
              <a:rPr lang="en-GB" sz="1200">
                <a:latin typeface="Century Gothic" panose="020B0502020202020204" pitchFamily="34" charset="0"/>
              </a:rPr>
              <a:t>What opportunities does the space you’ve been given have?  </a:t>
            </a:r>
          </a:p>
          <a:p>
            <a:pPr marL="342900" indent="-228600">
              <a:lnSpc>
                <a:spcPct val="150000"/>
              </a:lnSpc>
              <a:spcAft>
                <a:spcPts val="600"/>
              </a:spcAft>
              <a:buFont typeface="Arial" panose="020B0604020202020204" pitchFamily="34" charset="0"/>
              <a:buChar char="•"/>
            </a:pPr>
            <a:r>
              <a:rPr lang="en-GB" sz="1200">
                <a:latin typeface="Century Gothic" panose="020B0502020202020204" pitchFamily="34" charset="0"/>
              </a:rPr>
              <a:t>What are your big challenges?</a:t>
            </a:r>
          </a:p>
          <a:p>
            <a:pPr marL="342900" indent="-228600">
              <a:lnSpc>
                <a:spcPct val="150000"/>
              </a:lnSpc>
              <a:spcAft>
                <a:spcPts val="600"/>
              </a:spcAft>
              <a:buFont typeface="Arial" panose="020B0604020202020204" pitchFamily="34" charset="0"/>
              <a:buChar char="•"/>
            </a:pPr>
            <a:r>
              <a:rPr lang="en-GB" sz="1200">
                <a:latin typeface="Century Gothic" panose="020B0502020202020204" pitchFamily="34" charset="0"/>
              </a:rPr>
              <a:t>What are the views from your site?</a:t>
            </a:r>
          </a:p>
          <a:p>
            <a:pPr marL="342900" indent="-228600">
              <a:lnSpc>
                <a:spcPct val="150000"/>
              </a:lnSpc>
              <a:spcAft>
                <a:spcPts val="600"/>
              </a:spcAft>
              <a:buFont typeface="Arial" panose="020B0604020202020204" pitchFamily="34" charset="0"/>
              <a:buChar char="•"/>
            </a:pPr>
            <a:r>
              <a:rPr lang="en-GB" sz="1200">
                <a:latin typeface="Century Gothic" panose="020B0502020202020204" pitchFamily="34" charset="0"/>
              </a:rPr>
              <a:t>How would you get to your site?</a:t>
            </a:r>
          </a:p>
          <a:p>
            <a:pPr marL="342900" indent="-228600">
              <a:lnSpc>
                <a:spcPct val="150000"/>
              </a:lnSpc>
              <a:spcAft>
                <a:spcPts val="600"/>
              </a:spcAft>
              <a:buFont typeface="Arial" panose="020B0604020202020204" pitchFamily="34" charset="0"/>
              <a:buChar char="•"/>
            </a:pPr>
            <a:r>
              <a:rPr lang="en-GB" sz="1200">
                <a:latin typeface="Century Gothic" panose="020B0502020202020204" pitchFamily="34" charset="0"/>
              </a:rPr>
              <a:t>What / who is immediately around you?</a:t>
            </a:r>
          </a:p>
          <a:p>
            <a:pPr marL="342900" indent="-228600">
              <a:lnSpc>
                <a:spcPct val="150000"/>
              </a:lnSpc>
              <a:spcAft>
                <a:spcPts val="600"/>
              </a:spcAft>
              <a:buFont typeface="Arial" panose="020B0604020202020204" pitchFamily="34" charset="0"/>
              <a:buChar char="•"/>
            </a:pPr>
            <a:r>
              <a:rPr lang="en-GB" sz="1200">
                <a:latin typeface="Century Gothic" panose="020B0502020202020204" pitchFamily="34" charset="0"/>
              </a:rPr>
              <a:t>Are there opportunities to make any money here?</a:t>
            </a:r>
          </a:p>
          <a:p>
            <a:pPr marL="342900" indent="-228600">
              <a:lnSpc>
                <a:spcPct val="150000"/>
              </a:lnSpc>
              <a:spcAft>
                <a:spcPts val="600"/>
              </a:spcAft>
              <a:buFont typeface="Arial" panose="020B0604020202020204" pitchFamily="34" charset="0"/>
              <a:buChar char="•"/>
            </a:pPr>
            <a:r>
              <a:rPr lang="en-GB" sz="1200">
                <a:latin typeface="Century Gothic" panose="020B0502020202020204" pitchFamily="34" charset="0"/>
              </a:rPr>
              <a:t>What do you think is missing in this section of the map?</a:t>
            </a:r>
          </a:p>
          <a:p>
            <a:pPr marL="342900" indent="-228600">
              <a:lnSpc>
                <a:spcPct val="150000"/>
              </a:lnSpc>
              <a:spcAft>
                <a:spcPts val="600"/>
              </a:spcAft>
              <a:buFont typeface="Arial" panose="020B0604020202020204" pitchFamily="34" charset="0"/>
              <a:buChar char="•"/>
            </a:pPr>
            <a:endParaRPr lang="en-GB" sz="1050" dirty="0">
              <a:latin typeface="Century Gothic" panose="020B0502020202020204" pitchFamily="34" charset="0"/>
            </a:endParaRPr>
          </a:p>
        </p:txBody>
      </p:sp>
      <p:pic>
        <p:nvPicPr>
          <p:cNvPr id="3" name="Picture 2" descr="Map of Fleetwood">
            <a:extLst>
              <a:ext uri="{FF2B5EF4-FFF2-40B4-BE49-F238E27FC236}">
                <a16:creationId xmlns:a16="http://schemas.microsoft.com/office/drawing/2014/main" id="{56B6669C-3EA4-4856-821E-A13935173C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4475" y="983343"/>
            <a:ext cx="5530850" cy="5156200"/>
          </a:xfrm>
          <a:prstGeom prst="rect">
            <a:avLst/>
          </a:prstGeom>
        </p:spPr>
      </p:pic>
      <p:sp>
        <p:nvSpPr>
          <p:cNvPr id="10"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6919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Design Activity</a:t>
            </a:r>
          </a:p>
        </p:txBody>
      </p:sp>
      <p:sp>
        <p:nvSpPr>
          <p:cNvPr id="4"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In your groups, start to design your structure or intervention that will represent Fleetwood and draw people along the Esplanade.</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What features will you focus on delivering? </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Don’t forget your chosen users!</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How will you convey a sense of place?</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What will the views be like?</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Will it be used for navigation?</a:t>
            </a:r>
          </a:p>
        </p:txBody>
      </p:sp>
      <p:pic>
        <p:nvPicPr>
          <p:cNvPr id="8" name="Picture 7" descr="Paper mache of a park"/>
          <p:cNvPicPr>
            <a:picLocks noChangeAspect="1"/>
          </p:cNvPicPr>
          <p:nvPr/>
        </p:nvPicPr>
        <p:blipFill rotWithShape="1">
          <a:blip r:embed="rId3" cstate="print">
            <a:extLst>
              <a:ext uri="{28A0092B-C50C-407E-A947-70E740481C1C}">
                <a14:useLocalDpi xmlns:a14="http://schemas.microsoft.com/office/drawing/2010/main" val="0"/>
              </a:ext>
            </a:extLst>
          </a:blip>
          <a:srcRect t="14048" b="27619"/>
          <a:stretch/>
        </p:blipFill>
        <p:spPr>
          <a:xfrm>
            <a:off x="5061544" y="2081489"/>
            <a:ext cx="6572085" cy="2875287"/>
          </a:xfrm>
          <a:prstGeom prst="rect">
            <a:avLst/>
          </a:prstGeom>
        </p:spPr>
      </p:pic>
      <p:sp>
        <p:nvSpPr>
          <p:cNvPr id="6"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9393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546830"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What?</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Pavilion, structure, or intervention could mean a wide range of final designs.</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For example, it doesn’t necessarily mean a fully enclosed building.</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Based on what you’ve just discussed, consider briefly what your structure needs to be, and what might be unnecessary.</a:t>
            </a:r>
          </a:p>
        </p:txBody>
      </p:sp>
      <p:pic>
        <p:nvPicPr>
          <p:cNvPr id="11" name="Picture 10" descr="A bridge over water leading to a tent"/>
          <p:cNvPicPr>
            <a:picLocks noChangeAspect="1"/>
          </p:cNvPicPr>
          <p:nvPr/>
        </p:nvPicPr>
        <p:blipFill rotWithShape="1">
          <a:blip r:embed="rId3" cstate="print">
            <a:extLst>
              <a:ext uri="{28A0092B-C50C-407E-A947-70E740481C1C}">
                <a14:useLocalDpi xmlns:a14="http://schemas.microsoft.com/office/drawing/2010/main" val="0"/>
              </a:ext>
            </a:extLst>
          </a:blip>
          <a:srcRect l="16968" r="16365"/>
          <a:stretch/>
        </p:blipFill>
        <p:spPr>
          <a:xfrm>
            <a:off x="5078186" y="175693"/>
            <a:ext cx="3167743" cy="3167743"/>
          </a:xfrm>
          <a:prstGeom prst="rect">
            <a:avLst/>
          </a:prstGeom>
        </p:spPr>
      </p:pic>
      <p:pic>
        <p:nvPicPr>
          <p:cNvPr id="15" name="Picture 14" descr="A band stand surrounded by grass and next to a body of water"/>
          <p:cNvPicPr>
            <a:picLocks noChangeAspect="1"/>
          </p:cNvPicPr>
          <p:nvPr/>
        </p:nvPicPr>
        <p:blipFill rotWithShape="1">
          <a:blip r:embed="rId4" cstate="print">
            <a:extLst>
              <a:ext uri="{28A0092B-C50C-407E-A947-70E740481C1C}">
                <a14:useLocalDpi xmlns:a14="http://schemas.microsoft.com/office/drawing/2010/main" val="0"/>
              </a:ext>
            </a:extLst>
          </a:blip>
          <a:srcRect l="32828"/>
          <a:stretch/>
        </p:blipFill>
        <p:spPr>
          <a:xfrm>
            <a:off x="8441871" y="175693"/>
            <a:ext cx="3191758" cy="3167743"/>
          </a:xfrm>
          <a:prstGeom prst="rect">
            <a:avLst/>
          </a:prstGeom>
        </p:spPr>
      </p:pic>
      <p:pic>
        <p:nvPicPr>
          <p:cNvPr id="16" name="Picture 15" descr="A square hut with a roof and half walls at night time"/>
          <p:cNvPicPr>
            <a:picLocks noChangeAspect="1"/>
          </p:cNvPicPr>
          <p:nvPr/>
        </p:nvPicPr>
        <p:blipFill rotWithShape="1">
          <a:blip r:embed="rId5" cstate="print">
            <a:extLst>
              <a:ext uri="{28A0092B-C50C-407E-A947-70E740481C1C}">
                <a14:useLocalDpi xmlns:a14="http://schemas.microsoft.com/office/drawing/2010/main" val="0"/>
              </a:ext>
            </a:extLst>
          </a:blip>
          <a:srcRect l="33514"/>
          <a:stretch/>
        </p:blipFill>
        <p:spPr>
          <a:xfrm>
            <a:off x="5078186" y="3522198"/>
            <a:ext cx="3155784" cy="3164352"/>
          </a:xfrm>
          <a:prstGeom prst="rect">
            <a:avLst/>
          </a:prstGeom>
        </p:spPr>
      </p:pic>
      <p:pic>
        <p:nvPicPr>
          <p:cNvPr id="17" name="Picture 16" descr="A large shelter structure that looks like a mushroom in daylight"/>
          <p:cNvPicPr>
            <a:picLocks noChangeAspect="1"/>
          </p:cNvPicPr>
          <p:nvPr/>
        </p:nvPicPr>
        <p:blipFill rotWithShape="1">
          <a:blip r:embed="rId6" cstate="print">
            <a:extLst>
              <a:ext uri="{28A0092B-C50C-407E-A947-70E740481C1C}">
                <a14:useLocalDpi xmlns:a14="http://schemas.microsoft.com/office/drawing/2010/main" val="0"/>
              </a:ext>
            </a:extLst>
          </a:blip>
          <a:srcRect l="16120" r="17141"/>
          <a:stretch/>
        </p:blipFill>
        <p:spPr>
          <a:xfrm>
            <a:off x="8441870" y="3522198"/>
            <a:ext cx="3167743" cy="3164352"/>
          </a:xfrm>
          <a:prstGeom prst="rect">
            <a:avLst/>
          </a:prstGeom>
        </p:spPr>
      </p:pic>
    </p:spTree>
    <p:extLst>
      <p:ext uri="{BB962C8B-B14F-4D97-AF65-F5344CB8AC3E}">
        <p14:creationId xmlns:p14="http://schemas.microsoft.com/office/powerpoint/2010/main" val="790793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CBA96-00CE-FFCF-F148-4521E8F34F0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Modelling activity example</a:t>
            </a:r>
          </a:p>
        </p:txBody>
      </p:sp>
      <p:pic>
        <p:nvPicPr>
          <p:cNvPr id="6" name="Picture 5" descr="A tunnel structure made out of cardboard and pipe cleaners">
            <a:extLst>
              <a:ext uri="{FF2B5EF4-FFF2-40B4-BE49-F238E27FC236}">
                <a16:creationId xmlns:a16="http://schemas.microsoft.com/office/drawing/2014/main" id="{E4549E01-CB73-43CC-B4F7-FAD3575A52F2}"/>
              </a:ext>
            </a:extLst>
          </p:cNvPr>
          <p:cNvPicPr>
            <a:picLocks noChangeAspect="1"/>
          </p:cNvPicPr>
          <p:nvPr/>
        </p:nvPicPr>
        <p:blipFill rotWithShape="1">
          <a:blip r:embed="rId2">
            <a:extLst>
              <a:ext uri="{28A0092B-C50C-407E-A947-70E740481C1C}">
                <a14:useLocalDpi xmlns:a14="http://schemas.microsoft.com/office/drawing/2010/main" val="0"/>
              </a:ext>
            </a:extLst>
          </a:blip>
          <a:srcRect r="20923" b="-2"/>
          <a:stretch/>
        </p:blipFill>
        <p:spPr>
          <a:xfrm rot="5400000">
            <a:off x="33141" y="329660"/>
            <a:ext cx="6129087" cy="5813197"/>
          </a:xfrm>
          <a:prstGeom prst="rect">
            <a:avLst/>
          </a:prstGeom>
        </p:spPr>
      </p:pic>
      <p:pic>
        <p:nvPicPr>
          <p:cNvPr id="8" name="Picture 7" descr="A drawing of a colourful tunnel structure">
            <a:extLst>
              <a:ext uri="{FF2B5EF4-FFF2-40B4-BE49-F238E27FC236}">
                <a16:creationId xmlns:a16="http://schemas.microsoft.com/office/drawing/2014/main" id="{206A9E0A-AC68-4954-8230-7E4013350E33}"/>
              </a:ext>
            </a:extLst>
          </p:cNvPr>
          <p:cNvPicPr>
            <a:picLocks noChangeAspect="1"/>
          </p:cNvPicPr>
          <p:nvPr/>
        </p:nvPicPr>
        <p:blipFill rotWithShape="1">
          <a:blip r:embed="rId3">
            <a:extLst>
              <a:ext uri="{28A0092B-C50C-407E-A947-70E740481C1C}">
                <a14:useLocalDpi xmlns:a14="http://schemas.microsoft.com/office/drawing/2010/main" val="0"/>
              </a:ext>
            </a:extLst>
          </a:blip>
          <a:srcRect t="15810" b="7499"/>
          <a:stretch/>
        </p:blipFill>
        <p:spPr>
          <a:xfrm>
            <a:off x="6196929" y="171716"/>
            <a:ext cx="5803986" cy="3171422"/>
          </a:xfrm>
          <a:prstGeom prst="rect">
            <a:avLst/>
          </a:prstGeom>
        </p:spPr>
      </p:pic>
      <p:pic>
        <p:nvPicPr>
          <p:cNvPr id="4" name="Picture 3" descr="A birdseye view of a tunnel structure made out of cardboard and pipecleaners">
            <a:extLst>
              <a:ext uri="{FF2B5EF4-FFF2-40B4-BE49-F238E27FC236}">
                <a16:creationId xmlns:a16="http://schemas.microsoft.com/office/drawing/2014/main" id="{2AA806B3-3B6A-4613-A910-C9870349CD6E}"/>
              </a:ext>
            </a:extLst>
          </p:cNvPr>
          <p:cNvPicPr>
            <a:picLocks noChangeAspect="1"/>
          </p:cNvPicPr>
          <p:nvPr/>
        </p:nvPicPr>
        <p:blipFill rotWithShape="1">
          <a:blip r:embed="rId4">
            <a:extLst>
              <a:ext uri="{28A0092B-C50C-407E-A947-70E740481C1C}">
                <a14:useLocalDpi xmlns:a14="http://schemas.microsoft.com/office/drawing/2010/main" val="0"/>
              </a:ext>
            </a:extLst>
          </a:blip>
          <a:srcRect t="21822" b="13982"/>
          <a:stretch/>
        </p:blipFill>
        <p:spPr>
          <a:xfrm>
            <a:off x="6196929" y="3514856"/>
            <a:ext cx="5786386" cy="2785950"/>
          </a:xfrm>
          <a:prstGeom prst="rect">
            <a:avLst/>
          </a:prstGeom>
        </p:spPr>
      </p:pic>
    </p:spTree>
    <p:extLst>
      <p:ext uri="{BB962C8B-B14F-4D97-AF65-F5344CB8AC3E}">
        <p14:creationId xmlns:p14="http://schemas.microsoft.com/office/powerpoint/2010/main" val="1079807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432217" cy="183480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Modelling Activity</a:t>
            </a:r>
          </a:p>
        </p:txBody>
      </p:sp>
      <p:sp>
        <p:nvSpPr>
          <p:cNvPr id="4"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14300">
              <a:lnSpc>
                <a:spcPct val="150000"/>
              </a:lnSpc>
              <a:spcAft>
                <a:spcPts val="600"/>
              </a:spcAft>
            </a:pPr>
            <a:r>
              <a:rPr lang="en-GB" sz="1600" dirty="0">
                <a:latin typeface="Century Gothic" panose="020B0502020202020204" pitchFamily="34" charset="0"/>
              </a:rPr>
              <a:t>Create:</a:t>
            </a:r>
          </a:p>
          <a:p>
            <a:pPr marL="457200" indent="-342900">
              <a:lnSpc>
                <a:spcPct val="150000"/>
              </a:lnSpc>
              <a:spcAft>
                <a:spcPts val="600"/>
              </a:spcAft>
              <a:buFont typeface="+mj-lt"/>
              <a:buAutoNum type="arabicPeriod"/>
            </a:pPr>
            <a:r>
              <a:rPr lang="en-GB" sz="1600" dirty="0">
                <a:latin typeface="Century Gothic" panose="020B0502020202020204" pitchFamily="34" charset="0"/>
              </a:rPr>
              <a:t>Small scale model of the structure at a scale that will fit in with the rest of their modelled section of the esplanade. </a:t>
            </a:r>
          </a:p>
          <a:p>
            <a:pPr marL="457200" indent="-342900">
              <a:lnSpc>
                <a:spcPct val="150000"/>
              </a:lnSpc>
              <a:spcAft>
                <a:spcPts val="600"/>
              </a:spcAft>
              <a:buFont typeface="+mj-lt"/>
              <a:buAutoNum type="arabicPeriod"/>
            </a:pPr>
            <a:r>
              <a:rPr lang="en-GB" sz="1600" dirty="0">
                <a:latin typeface="Century Gothic" panose="020B0502020202020204" pitchFamily="34" charset="0"/>
              </a:rPr>
              <a:t>Larger model (A3 base) that shows the features of the design and how it would enable activities to take place in more detail, OR, use drawings to show your design being used / the key features.</a:t>
            </a:r>
          </a:p>
          <a:p>
            <a:pPr marL="342900" indent="-228600">
              <a:lnSpc>
                <a:spcPct val="150000"/>
              </a:lnSpc>
              <a:spcAft>
                <a:spcPts val="600"/>
              </a:spcAft>
              <a:buFont typeface="Arial" panose="020B0604020202020204" pitchFamily="34" charset="0"/>
              <a:buChar char="•"/>
            </a:pPr>
            <a:endParaRPr lang="en-GB" sz="1600" dirty="0">
              <a:latin typeface="Century Gothic" panose="020B0502020202020204" pitchFamily="34" charset="0"/>
            </a:endParaRPr>
          </a:p>
        </p:txBody>
      </p:sp>
      <p:pic>
        <p:nvPicPr>
          <p:cNvPr id="8" name="Picture 7" descr="A paper mache paper"/>
          <p:cNvPicPr>
            <a:picLocks noChangeAspect="1"/>
          </p:cNvPicPr>
          <p:nvPr/>
        </p:nvPicPr>
        <p:blipFill rotWithShape="1">
          <a:blip r:embed="rId3" cstate="print">
            <a:extLst>
              <a:ext uri="{28A0092B-C50C-407E-A947-70E740481C1C}">
                <a14:useLocalDpi xmlns:a14="http://schemas.microsoft.com/office/drawing/2010/main" val="0"/>
              </a:ext>
            </a:extLst>
          </a:blip>
          <a:srcRect t="14048" b="27619"/>
          <a:stretch/>
        </p:blipFill>
        <p:spPr>
          <a:xfrm>
            <a:off x="5061544" y="2081489"/>
            <a:ext cx="6572085" cy="2875287"/>
          </a:xfrm>
          <a:prstGeom prst="rect">
            <a:avLst/>
          </a:prstGeom>
        </p:spPr>
      </p:pic>
      <p:sp>
        <p:nvSpPr>
          <p:cNvPr id="6"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0228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D28B441-8CAA-D168-EBC7-3C9955D45DB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Feedback</a:t>
            </a:r>
          </a:p>
        </p:txBody>
      </p:sp>
      <p:pic>
        <p:nvPicPr>
          <p:cNvPr id="4" name="Picture 3" descr="A sign saying FEEDBACK">
            <a:extLst>
              <a:ext uri="{FF2B5EF4-FFF2-40B4-BE49-F238E27FC236}">
                <a16:creationId xmlns:a16="http://schemas.microsoft.com/office/drawing/2014/main" id="{5532416B-6A97-4D1C-8CAA-B2A9CDA657A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468" b="9165"/>
          <a:stretch/>
        </p:blipFill>
        <p:spPr>
          <a:xfrm>
            <a:off x="20" y="10"/>
            <a:ext cx="12191980" cy="6865943"/>
          </a:xfrm>
          <a:custGeom>
            <a:avLst/>
            <a:gdLst/>
            <a:ahLst/>
            <a:cxnLst/>
            <a:rect l="l" t="t" r="r" b="b"/>
            <a:pathLst>
              <a:path w="12192000" h="6857681">
                <a:moveTo>
                  <a:pt x="0" y="0"/>
                </a:moveTo>
                <a:lnTo>
                  <a:pt x="6033794" y="0"/>
                </a:lnTo>
                <a:lnTo>
                  <a:pt x="6104632" y="17448"/>
                </a:lnTo>
                <a:cubicBezTo>
                  <a:pt x="6167597" y="23966"/>
                  <a:pt x="6148747" y="27214"/>
                  <a:pt x="6198111" y="26888"/>
                </a:cubicBezTo>
                <a:cubicBezTo>
                  <a:pt x="6203032" y="26525"/>
                  <a:pt x="6212450" y="35708"/>
                  <a:pt x="6231511" y="33431"/>
                </a:cubicBezTo>
                <a:cubicBezTo>
                  <a:pt x="6261681" y="37362"/>
                  <a:pt x="6245025" y="48416"/>
                  <a:pt x="6283668" y="52056"/>
                </a:cubicBezTo>
                <a:cubicBezTo>
                  <a:pt x="6280095" y="55478"/>
                  <a:pt x="6317954" y="53783"/>
                  <a:pt x="6321602" y="65933"/>
                </a:cubicBezTo>
                <a:cubicBezTo>
                  <a:pt x="6338020" y="69803"/>
                  <a:pt x="6363241" y="73066"/>
                  <a:pt x="6382175" y="75274"/>
                </a:cubicBezTo>
                <a:cubicBezTo>
                  <a:pt x="6410543" y="81224"/>
                  <a:pt x="6424665" y="87641"/>
                  <a:pt x="6428857" y="91880"/>
                </a:cubicBezTo>
                <a:cubicBezTo>
                  <a:pt x="6457257" y="98611"/>
                  <a:pt x="6454186" y="99822"/>
                  <a:pt x="6491478" y="114104"/>
                </a:cubicBezTo>
                <a:cubicBezTo>
                  <a:pt x="6513363" y="108974"/>
                  <a:pt x="6532168" y="120070"/>
                  <a:pt x="6541328" y="130204"/>
                </a:cubicBezTo>
                <a:cubicBezTo>
                  <a:pt x="6566101" y="139804"/>
                  <a:pt x="6619910" y="162727"/>
                  <a:pt x="6655300" y="165762"/>
                </a:cubicBezTo>
                <a:cubicBezTo>
                  <a:pt x="6709422" y="165032"/>
                  <a:pt x="6694278" y="176304"/>
                  <a:pt x="6718357" y="184874"/>
                </a:cubicBezTo>
                <a:cubicBezTo>
                  <a:pt x="6737101" y="195527"/>
                  <a:pt x="6734493" y="186329"/>
                  <a:pt x="6754054" y="199796"/>
                </a:cubicBezTo>
                <a:lnTo>
                  <a:pt x="6790284" y="215417"/>
                </a:lnTo>
                <a:lnTo>
                  <a:pt x="6833979" y="239878"/>
                </a:lnTo>
                <a:lnTo>
                  <a:pt x="6843981" y="246602"/>
                </a:lnTo>
                <a:cubicBezTo>
                  <a:pt x="6849111" y="246626"/>
                  <a:pt x="6852366" y="247045"/>
                  <a:pt x="6854445" y="247782"/>
                </a:cubicBezTo>
                <a:cubicBezTo>
                  <a:pt x="6854496" y="247881"/>
                  <a:pt x="6854549" y="247980"/>
                  <a:pt x="6854600" y="248079"/>
                </a:cubicBezTo>
                <a:lnTo>
                  <a:pt x="6869364" y="251040"/>
                </a:lnTo>
                <a:cubicBezTo>
                  <a:pt x="6886479" y="251404"/>
                  <a:pt x="6920818" y="277370"/>
                  <a:pt x="6937072" y="276678"/>
                </a:cubicBezTo>
                <a:cubicBezTo>
                  <a:pt x="6944247" y="293133"/>
                  <a:pt x="6941053" y="265766"/>
                  <a:pt x="6968404" y="280704"/>
                </a:cubicBezTo>
                <a:cubicBezTo>
                  <a:pt x="6980596" y="282696"/>
                  <a:pt x="6985722" y="284716"/>
                  <a:pt x="6995938" y="286247"/>
                </a:cubicBezTo>
                <a:cubicBezTo>
                  <a:pt x="6996079" y="286667"/>
                  <a:pt x="7029560" y="289467"/>
                  <a:pt x="7029701" y="289887"/>
                </a:cubicBezTo>
                <a:lnTo>
                  <a:pt x="7054104" y="293980"/>
                </a:lnTo>
                <a:lnTo>
                  <a:pt x="7059678" y="296051"/>
                </a:lnTo>
                <a:lnTo>
                  <a:pt x="7092167" y="292851"/>
                </a:lnTo>
                <a:lnTo>
                  <a:pt x="7108387" y="292672"/>
                </a:lnTo>
                <a:lnTo>
                  <a:pt x="7114139" y="289579"/>
                </a:lnTo>
                <a:cubicBezTo>
                  <a:pt x="7119705" y="287930"/>
                  <a:pt x="7126840" y="287741"/>
                  <a:pt x="7137488" y="290860"/>
                </a:cubicBezTo>
                <a:lnTo>
                  <a:pt x="7139729" y="292153"/>
                </a:lnTo>
                <a:lnTo>
                  <a:pt x="7172532" y="286561"/>
                </a:lnTo>
                <a:cubicBezTo>
                  <a:pt x="7179544" y="284784"/>
                  <a:pt x="7207552" y="294171"/>
                  <a:pt x="7213458" y="290616"/>
                </a:cubicBezTo>
                <a:cubicBezTo>
                  <a:pt x="7269364" y="295457"/>
                  <a:pt x="7303569" y="278925"/>
                  <a:pt x="7371827" y="290351"/>
                </a:cubicBezTo>
                <a:cubicBezTo>
                  <a:pt x="7417519" y="294938"/>
                  <a:pt x="7443196" y="294841"/>
                  <a:pt x="7472683" y="298450"/>
                </a:cubicBezTo>
                <a:cubicBezTo>
                  <a:pt x="7502170" y="302059"/>
                  <a:pt x="7529752" y="308462"/>
                  <a:pt x="7548749" y="312007"/>
                </a:cubicBezTo>
                <a:cubicBezTo>
                  <a:pt x="7567746" y="315552"/>
                  <a:pt x="7562619" y="317217"/>
                  <a:pt x="7586664" y="319723"/>
                </a:cubicBezTo>
                <a:cubicBezTo>
                  <a:pt x="7610709" y="322229"/>
                  <a:pt x="7669675" y="320322"/>
                  <a:pt x="7693021" y="327043"/>
                </a:cubicBezTo>
                <a:cubicBezTo>
                  <a:pt x="7718238" y="326359"/>
                  <a:pt x="7721537" y="337391"/>
                  <a:pt x="7735314" y="336075"/>
                </a:cubicBezTo>
                <a:cubicBezTo>
                  <a:pt x="7806549" y="352546"/>
                  <a:pt x="7865892" y="349618"/>
                  <a:pt x="7952583" y="346950"/>
                </a:cubicBezTo>
                <a:cubicBezTo>
                  <a:pt x="8009730" y="351831"/>
                  <a:pt x="8008698" y="354607"/>
                  <a:pt x="8033745" y="357420"/>
                </a:cubicBezTo>
                <a:cubicBezTo>
                  <a:pt x="8041390" y="360247"/>
                  <a:pt x="8045181" y="350414"/>
                  <a:pt x="8052068" y="354306"/>
                </a:cubicBezTo>
                <a:lnTo>
                  <a:pt x="8087434" y="359505"/>
                </a:lnTo>
                <a:lnTo>
                  <a:pt x="8113399" y="369645"/>
                </a:lnTo>
                <a:lnTo>
                  <a:pt x="8137804" y="376078"/>
                </a:lnTo>
                <a:lnTo>
                  <a:pt x="8167138" y="378809"/>
                </a:lnTo>
                <a:cubicBezTo>
                  <a:pt x="8176124" y="381225"/>
                  <a:pt x="8176713" y="389019"/>
                  <a:pt x="8188557" y="388892"/>
                </a:cubicBezTo>
                <a:cubicBezTo>
                  <a:pt x="8224517" y="394064"/>
                  <a:pt x="8289287" y="398547"/>
                  <a:pt x="8338182" y="404244"/>
                </a:cubicBezTo>
                <a:cubicBezTo>
                  <a:pt x="8362404" y="400849"/>
                  <a:pt x="8397142" y="407351"/>
                  <a:pt x="8407187" y="417040"/>
                </a:cubicBezTo>
                <a:cubicBezTo>
                  <a:pt x="8419182" y="419735"/>
                  <a:pt x="8448098" y="419784"/>
                  <a:pt x="8459765" y="417876"/>
                </a:cubicBezTo>
                <a:cubicBezTo>
                  <a:pt x="8470121" y="418155"/>
                  <a:pt x="8471999" y="421843"/>
                  <a:pt x="8485759" y="423277"/>
                </a:cubicBezTo>
                <a:cubicBezTo>
                  <a:pt x="8500778" y="426656"/>
                  <a:pt x="8533354" y="442668"/>
                  <a:pt x="8547497" y="447675"/>
                </a:cubicBezTo>
                <a:cubicBezTo>
                  <a:pt x="8561640" y="452682"/>
                  <a:pt x="8547256" y="447497"/>
                  <a:pt x="8570615" y="453317"/>
                </a:cubicBezTo>
                <a:cubicBezTo>
                  <a:pt x="8578949" y="455301"/>
                  <a:pt x="8577204" y="463036"/>
                  <a:pt x="8595122" y="466725"/>
                </a:cubicBezTo>
                <a:cubicBezTo>
                  <a:pt x="8613041" y="470415"/>
                  <a:pt x="8653176" y="474680"/>
                  <a:pt x="8678126" y="475454"/>
                </a:cubicBezTo>
                <a:cubicBezTo>
                  <a:pt x="8706000" y="462935"/>
                  <a:pt x="8696233" y="479979"/>
                  <a:pt x="8747203" y="464224"/>
                </a:cubicBezTo>
                <a:cubicBezTo>
                  <a:pt x="8748514" y="466239"/>
                  <a:pt x="8769343" y="465372"/>
                  <a:pt x="8790692" y="466720"/>
                </a:cubicBezTo>
                <a:cubicBezTo>
                  <a:pt x="8812041" y="468068"/>
                  <a:pt x="8857501" y="479363"/>
                  <a:pt x="8875298" y="472310"/>
                </a:cubicBezTo>
                <a:lnTo>
                  <a:pt x="9032306" y="471571"/>
                </a:lnTo>
                <a:lnTo>
                  <a:pt x="9122435" y="483407"/>
                </a:lnTo>
                <a:cubicBezTo>
                  <a:pt x="9153775" y="485302"/>
                  <a:pt x="9159039" y="493942"/>
                  <a:pt x="9179171" y="490552"/>
                </a:cubicBezTo>
                <a:cubicBezTo>
                  <a:pt x="9213108" y="492737"/>
                  <a:pt x="9191622" y="508779"/>
                  <a:pt x="9230778" y="495862"/>
                </a:cubicBezTo>
                <a:cubicBezTo>
                  <a:pt x="9220076" y="509598"/>
                  <a:pt x="9249178" y="492136"/>
                  <a:pt x="9269314" y="503195"/>
                </a:cubicBezTo>
                <a:cubicBezTo>
                  <a:pt x="9297556" y="495041"/>
                  <a:pt x="9326591" y="505312"/>
                  <a:pt x="9343734" y="506508"/>
                </a:cubicBezTo>
                <a:cubicBezTo>
                  <a:pt x="9360877" y="507704"/>
                  <a:pt x="9347612" y="511465"/>
                  <a:pt x="9372172" y="510372"/>
                </a:cubicBezTo>
                <a:lnTo>
                  <a:pt x="9406856" y="515908"/>
                </a:lnTo>
                <a:cubicBezTo>
                  <a:pt x="9405045" y="511337"/>
                  <a:pt x="9410063" y="512684"/>
                  <a:pt x="9423824" y="513399"/>
                </a:cubicBezTo>
                <a:lnTo>
                  <a:pt x="9460782" y="509325"/>
                </a:lnTo>
                <a:lnTo>
                  <a:pt x="9486144" y="513434"/>
                </a:lnTo>
                <a:cubicBezTo>
                  <a:pt x="9489544" y="513295"/>
                  <a:pt x="9513720" y="508821"/>
                  <a:pt x="9513235" y="505310"/>
                </a:cubicBezTo>
                <a:cubicBezTo>
                  <a:pt x="9539685" y="520038"/>
                  <a:pt x="9542332" y="510786"/>
                  <a:pt x="9569455" y="507032"/>
                </a:cubicBezTo>
                <a:cubicBezTo>
                  <a:pt x="9592710" y="508415"/>
                  <a:pt x="9572665" y="508880"/>
                  <a:pt x="9628861" y="510620"/>
                </a:cubicBezTo>
                <a:cubicBezTo>
                  <a:pt x="9650737" y="526789"/>
                  <a:pt x="9635011" y="498901"/>
                  <a:pt x="9677951" y="521543"/>
                </a:cubicBezTo>
                <a:cubicBezTo>
                  <a:pt x="9680053" y="519778"/>
                  <a:pt x="9706563" y="521397"/>
                  <a:pt x="9720438" y="523172"/>
                </a:cubicBezTo>
                <a:cubicBezTo>
                  <a:pt x="9734313" y="524947"/>
                  <a:pt x="9746849" y="522784"/>
                  <a:pt x="9761204" y="532196"/>
                </a:cubicBezTo>
                <a:cubicBezTo>
                  <a:pt x="9771692" y="535091"/>
                  <a:pt x="9752949" y="530854"/>
                  <a:pt x="9785747" y="535781"/>
                </a:cubicBezTo>
                <a:cubicBezTo>
                  <a:pt x="9818545" y="540708"/>
                  <a:pt x="9925449" y="557390"/>
                  <a:pt x="9957993" y="561756"/>
                </a:cubicBezTo>
                <a:cubicBezTo>
                  <a:pt x="9990537" y="566122"/>
                  <a:pt x="9967648" y="568686"/>
                  <a:pt x="9981009" y="569119"/>
                </a:cubicBezTo>
                <a:cubicBezTo>
                  <a:pt x="9994370" y="569552"/>
                  <a:pt x="10023139" y="562486"/>
                  <a:pt x="10038159" y="564356"/>
                </a:cubicBezTo>
                <a:cubicBezTo>
                  <a:pt x="10057015" y="566262"/>
                  <a:pt x="10059811" y="573563"/>
                  <a:pt x="10071129" y="573194"/>
                </a:cubicBezTo>
                <a:cubicBezTo>
                  <a:pt x="10081593" y="562977"/>
                  <a:pt x="10092704" y="563090"/>
                  <a:pt x="10110830" y="569286"/>
                </a:cubicBezTo>
                <a:cubicBezTo>
                  <a:pt x="10144643" y="572070"/>
                  <a:pt x="10144670" y="561560"/>
                  <a:pt x="10177323" y="563075"/>
                </a:cubicBezTo>
                <a:cubicBezTo>
                  <a:pt x="10191652" y="562496"/>
                  <a:pt x="10199318" y="565790"/>
                  <a:pt x="10223224" y="562516"/>
                </a:cubicBezTo>
                <a:cubicBezTo>
                  <a:pt x="10240245" y="563214"/>
                  <a:pt x="10274444" y="564970"/>
                  <a:pt x="10297489" y="554688"/>
                </a:cubicBezTo>
                <a:cubicBezTo>
                  <a:pt x="10322484" y="553379"/>
                  <a:pt x="10304332" y="552915"/>
                  <a:pt x="10331612" y="555505"/>
                </a:cubicBezTo>
                <a:cubicBezTo>
                  <a:pt x="10364938" y="556023"/>
                  <a:pt x="10378810" y="549792"/>
                  <a:pt x="10398068" y="551274"/>
                </a:cubicBezTo>
                <a:cubicBezTo>
                  <a:pt x="10410608" y="547019"/>
                  <a:pt x="10396406" y="552090"/>
                  <a:pt x="10444604" y="546749"/>
                </a:cubicBezTo>
                <a:cubicBezTo>
                  <a:pt x="10463706" y="556208"/>
                  <a:pt x="10480046" y="543272"/>
                  <a:pt x="10496391" y="545310"/>
                </a:cubicBezTo>
                <a:cubicBezTo>
                  <a:pt x="10522313" y="544276"/>
                  <a:pt x="10586025" y="544389"/>
                  <a:pt x="10609659" y="542925"/>
                </a:cubicBezTo>
                <a:cubicBezTo>
                  <a:pt x="10633293" y="541461"/>
                  <a:pt x="10608137" y="539280"/>
                  <a:pt x="10638198" y="536528"/>
                </a:cubicBezTo>
                <a:cubicBezTo>
                  <a:pt x="10693566" y="548777"/>
                  <a:pt x="10724464" y="526732"/>
                  <a:pt x="10780502" y="524034"/>
                </a:cubicBezTo>
                <a:cubicBezTo>
                  <a:pt x="10814519" y="506962"/>
                  <a:pt x="10838626" y="524696"/>
                  <a:pt x="10875821" y="511631"/>
                </a:cubicBezTo>
                <a:cubicBezTo>
                  <a:pt x="10900992" y="507636"/>
                  <a:pt x="10904648" y="511453"/>
                  <a:pt x="10918825" y="509588"/>
                </a:cubicBezTo>
                <a:cubicBezTo>
                  <a:pt x="10933002" y="507723"/>
                  <a:pt x="10948992" y="503227"/>
                  <a:pt x="10960884" y="500440"/>
                </a:cubicBezTo>
                <a:cubicBezTo>
                  <a:pt x="10967249" y="504078"/>
                  <a:pt x="11016720" y="497668"/>
                  <a:pt x="11015578" y="492864"/>
                </a:cubicBezTo>
                <a:cubicBezTo>
                  <a:pt x="11022928" y="494510"/>
                  <a:pt x="11043247" y="500882"/>
                  <a:pt x="11045541" y="493276"/>
                </a:cubicBezTo>
                <a:cubicBezTo>
                  <a:pt x="11083069" y="493195"/>
                  <a:pt x="11104152" y="492128"/>
                  <a:pt x="11136980" y="502266"/>
                </a:cubicBezTo>
                <a:cubicBezTo>
                  <a:pt x="11160311" y="506043"/>
                  <a:pt x="11144016" y="504016"/>
                  <a:pt x="11158537" y="506413"/>
                </a:cubicBezTo>
                <a:cubicBezTo>
                  <a:pt x="11173058" y="508810"/>
                  <a:pt x="11197248" y="504516"/>
                  <a:pt x="11220930" y="503946"/>
                </a:cubicBezTo>
                <a:cubicBezTo>
                  <a:pt x="11244941" y="504078"/>
                  <a:pt x="11272916" y="508160"/>
                  <a:pt x="11290697" y="509588"/>
                </a:cubicBezTo>
                <a:cubicBezTo>
                  <a:pt x="11308478" y="511016"/>
                  <a:pt x="11312720" y="510673"/>
                  <a:pt x="11327615" y="512515"/>
                </a:cubicBezTo>
                <a:cubicBezTo>
                  <a:pt x="11352471" y="509065"/>
                  <a:pt x="11373358" y="510883"/>
                  <a:pt x="11391973" y="518258"/>
                </a:cubicBezTo>
                <a:cubicBezTo>
                  <a:pt x="11406458" y="520151"/>
                  <a:pt x="11399034" y="524460"/>
                  <a:pt x="11409760" y="526257"/>
                </a:cubicBezTo>
                <a:cubicBezTo>
                  <a:pt x="11420486" y="528054"/>
                  <a:pt x="11427325" y="519930"/>
                  <a:pt x="11456330" y="521896"/>
                </a:cubicBezTo>
                <a:cubicBezTo>
                  <a:pt x="11466649" y="522293"/>
                  <a:pt x="11466304" y="529914"/>
                  <a:pt x="11488341" y="531019"/>
                </a:cubicBezTo>
                <a:cubicBezTo>
                  <a:pt x="11510378" y="532124"/>
                  <a:pt x="11598983" y="536881"/>
                  <a:pt x="11631415" y="538053"/>
                </a:cubicBezTo>
                <a:cubicBezTo>
                  <a:pt x="11663847" y="539225"/>
                  <a:pt x="11650717" y="536007"/>
                  <a:pt x="11666264" y="535672"/>
                </a:cubicBezTo>
                <a:cubicBezTo>
                  <a:pt x="11681811" y="535337"/>
                  <a:pt x="11700204" y="526934"/>
                  <a:pt x="11724698" y="536041"/>
                </a:cubicBezTo>
                <a:cubicBezTo>
                  <a:pt x="11743020" y="531196"/>
                  <a:pt x="11743491" y="542315"/>
                  <a:pt x="11763807" y="545183"/>
                </a:cubicBezTo>
                <a:cubicBezTo>
                  <a:pt x="11775016" y="549241"/>
                  <a:pt x="11789046" y="548064"/>
                  <a:pt x="11798300" y="550863"/>
                </a:cubicBezTo>
                <a:cubicBezTo>
                  <a:pt x="11807554" y="553662"/>
                  <a:pt x="11814870" y="554166"/>
                  <a:pt x="11821716" y="557213"/>
                </a:cubicBezTo>
                <a:cubicBezTo>
                  <a:pt x="11828562" y="560260"/>
                  <a:pt x="11830643" y="566367"/>
                  <a:pt x="11839374" y="569145"/>
                </a:cubicBezTo>
                <a:cubicBezTo>
                  <a:pt x="11848105" y="571923"/>
                  <a:pt x="11861759" y="576813"/>
                  <a:pt x="11871722" y="578644"/>
                </a:cubicBezTo>
                <a:cubicBezTo>
                  <a:pt x="11881685" y="580475"/>
                  <a:pt x="11880173" y="577641"/>
                  <a:pt x="11899154" y="580133"/>
                </a:cubicBezTo>
                <a:cubicBezTo>
                  <a:pt x="11930093" y="585454"/>
                  <a:pt x="11957956" y="589309"/>
                  <a:pt x="11992753" y="588833"/>
                </a:cubicBezTo>
                <a:cubicBezTo>
                  <a:pt x="11999276" y="598540"/>
                  <a:pt x="12009663" y="594134"/>
                  <a:pt x="12023554" y="588997"/>
                </a:cubicBezTo>
                <a:cubicBezTo>
                  <a:pt x="12049522" y="596077"/>
                  <a:pt x="12093380" y="601562"/>
                  <a:pt x="12137802" y="617391"/>
                </a:cubicBezTo>
                <a:cubicBezTo>
                  <a:pt x="12156710" y="627093"/>
                  <a:pt x="12160884" y="628759"/>
                  <a:pt x="12174434" y="631430"/>
                </a:cubicBezTo>
                <a:lnTo>
                  <a:pt x="12192000" y="634770"/>
                </a:lnTo>
                <a:lnTo>
                  <a:pt x="12192000" y="6857681"/>
                </a:lnTo>
                <a:lnTo>
                  <a:pt x="9979612" y="6857681"/>
                </a:lnTo>
                <a:lnTo>
                  <a:pt x="9971269" y="6854457"/>
                </a:lnTo>
                <a:cubicBezTo>
                  <a:pt x="9959912" y="6851181"/>
                  <a:pt x="9949163" y="6849764"/>
                  <a:pt x="9939502" y="6851921"/>
                </a:cubicBezTo>
                <a:cubicBezTo>
                  <a:pt x="9891606" y="6835635"/>
                  <a:pt x="9864404" y="6844006"/>
                  <a:pt x="9834453" y="6832151"/>
                </a:cubicBezTo>
                <a:cubicBezTo>
                  <a:pt x="9804501" y="6820296"/>
                  <a:pt x="9801374" y="6798259"/>
                  <a:pt x="9759795" y="6780787"/>
                </a:cubicBezTo>
                <a:cubicBezTo>
                  <a:pt x="9718217" y="6763314"/>
                  <a:pt x="9629817" y="6740362"/>
                  <a:pt x="9584980" y="6727313"/>
                </a:cubicBezTo>
                <a:cubicBezTo>
                  <a:pt x="9546420" y="6722010"/>
                  <a:pt x="9530408" y="6725469"/>
                  <a:pt x="9490770" y="6702489"/>
                </a:cubicBezTo>
                <a:cubicBezTo>
                  <a:pt x="9443320" y="6701025"/>
                  <a:pt x="9424336" y="6690023"/>
                  <a:pt x="9380405" y="6676541"/>
                </a:cubicBezTo>
                <a:cubicBezTo>
                  <a:pt x="9335978" y="6675243"/>
                  <a:pt x="9297645" y="6680915"/>
                  <a:pt x="9259939" y="6674414"/>
                </a:cubicBezTo>
                <a:cubicBezTo>
                  <a:pt x="9244772" y="6679394"/>
                  <a:pt x="9230416" y="6681084"/>
                  <a:pt x="9216296" y="6672209"/>
                </a:cubicBezTo>
                <a:cubicBezTo>
                  <a:pt x="9174886" y="6673387"/>
                  <a:pt x="9165078" y="6684906"/>
                  <a:pt x="9138624" y="6674601"/>
                </a:cubicBezTo>
                <a:cubicBezTo>
                  <a:pt x="9108454" y="6672027"/>
                  <a:pt x="9060163" y="6657862"/>
                  <a:pt x="9035273" y="6656766"/>
                </a:cubicBezTo>
                <a:cubicBezTo>
                  <a:pt x="9043993" y="6670577"/>
                  <a:pt x="8988276" y="6655711"/>
                  <a:pt x="8989286" y="6668016"/>
                </a:cubicBezTo>
                <a:cubicBezTo>
                  <a:pt x="8965548" y="6651220"/>
                  <a:pt x="8960144" y="6673151"/>
                  <a:pt x="8932387" y="6668707"/>
                </a:cubicBezTo>
                <a:cubicBezTo>
                  <a:pt x="8918435" y="6662528"/>
                  <a:pt x="8909159" y="6661716"/>
                  <a:pt x="8898375" y="6669282"/>
                </a:cubicBezTo>
                <a:cubicBezTo>
                  <a:pt x="8833747" y="6639096"/>
                  <a:pt x="8863155" y="6669089"/>
                  <a:pt x="8806495" y="6658618"/>
                </a:cubicBezTo>
                <a:cubicBezTo>
                  <a:pt x="8757168" y="6647242"/>
                  <a:pt x="8702613" y="6640665"/>
                  <a:pt x="8650927" y="6611139"/>
                </a:cubicBezTo>
                <a:cubicBezTo>
                  <a:pt x="8640770" y="6602610"/>
                  <a:pt x="8619775" y="6599998"/>
                  <a:pt x="8604033" y="6605300"/>
                </a:cubicBezTo>
                <a:cubicBezTo>
                  <a:pt x="8601324" y="6606213"/>
                  <a:pt x="8598878" y="6607331"/>
                  <a:pt x="8596767" y="6608618"/>
                </a:cubicBezTo>
                <a:cubicBezTo>
                  <a:pt x="8565299" y="6587556"/>
                  <a:pt x="8548876" y="6598771"/>
                  <a:pt x="8533762" y="6584302"/>
                </a:cubicBezTo>
                <a:cubicBezTo>
                  <a:pt x="8487059" y="6579247"/>
                  <a:pt x="8451683" y="6594395"/>
                  <a:pt x="8437660" y="6581725"/>
                </a:cubicBezTo>
                <a:cubicBezTo>
                  <a:pt x="8414209" y="6582991"/>
                  <a:pt x="8383722" y="6598678"/>
                  <a:pt x="8364494" y="6585073"/>
                </a:cubicBezTo>
                <a:cubicBezTo>
                  <a:pt x="8363342" y="6596536"/>
                  <a:pt x="8336540" y="6576888"/>
                  <a:pt x="8323751" y="6584665"/>
                </a:cubicBezTo>
                <a:cubicBezTo>
                  <a:pt x="8314841" y="6591411"/>
                  <a:pt x="8304634" y="6587022"/>
                  <a:pt x="8293791" y="6586903"/>
                </a:cubicBezTo>
                <a:cubicBezTo>
                  <a:pt x="8280721" y="6592424"/>
                  <a:pt x="8232642" y="6585021"/>
                  <a:pt x="8219223" y="6578961"/>
                </a:cubicBezTo>
                <a:cubicBezTo>
                  <a:pt x="8185638" y="6557431"/>
                  <a:pt x="8123924" y="6576522"/>
                  <a:pt x="8096330" y="6560092"/>
                </a:cubicBezTo>
                <a:cubicBezTo>
                  <a:pt x="8087121" y="6557869"/>
                  <a:pt x="8078422" y="6557144"/>
                  <a:pt x="8070086" y="6557355"/>
                </a:cubicBezTo>
                <a:lnTo>
                  <a:pt x="8047207" y="6560092"/>
                </a:lnTo>
                <a:lnTo>
                  <a:pt x="8041620" y="6565163"/>
                </a:lnTo>
                <a:lnTo>
                  <a:pt x="8027134" y="6564473"/>
                </a:lnTo>
                <a:lnTo>
                  <a:pt x="8023214" y="6565355"/>
                </a:lnTo>
                <a:cubicBezTo>
                  <a:pt x="8015729" y="6567060"/>
                  <a:pt x="8008307" y="6568574"/>
                  <a:pt x="8000801" y="6569339"/>
                </a:cubicBezTo>
                <a:cubicBezTo>
                  <a:pt x="8005606" y="6544751"/>
                  <a:pt x="7937754" y="6571777"/>
                  <a:pt x="7954618" y="6551428"/>
                </a:cubicBezTo>
                <a:cubicBezTo>
                  <a:pt x="7914215" y="6551344"/>
                  <a:pt x="7940865" y="6531998"/>
                  <a:pt x="7896427" y="6551123"/>
                </a:cubicBezTo>
                <a:lnTo>
                  <a:pt x="7643090" y="6532163"/>
                </a:lnTo>
                <a:cubicBezTo>
                  <a:pt x="7673996" y="6576436"/>
                  <a:pt x="7562550" y="6494154"/>
                  <a:pt x="7553164" y="6525457"/>
                </a:cubicBezTo>
                <a:cubicBezTo>
                  <a:pt x="7546247" y="6496957"/>
                  <a:pt x="7465610" y="6497391"/>
                  <a:pt x="7421154" y="6476273"/>
                </a:cubicBezTo>
                <a:cubicBezTo>
                  <a:pt x="7361551" y="6472649"/>
                  <a:pt x="7315144" y="6450550"/>
                  <a:pt x="7255968" y="6462166"/>
                </a:cubicBezTo>
                <a:cubicBezTo>
                  <a:pt x="7253251" y="6458417"/>
                  <a:pt x="7249451" y="6455333"/>
                  <a:pt x="7244911" y="6452730"/>
                </a:cubicBezTo>
                <a:lnTo>
                  <a:pt x="7230265" y="6446549"/>
                </a:lnTo>
                <a:lnTo>
                  <a:pt x="7227815" y="6447125"/>
                </a:lnTo>
                <a:cubicBezTo>
                  <a:pt x="7217801" y="6447570"/>
                  <a:pt x="7212312" y="6446146"/>
                  <a:pt x="7208840" y="6443899"/>
                </a:cubicBezTo>
                <a:lnTo>
                  <a:pt x="7205995" y="6440529"/>
                </a:lnTo>
                <a:lnTo>
                  <a:pt x="7193384" y="6437481"/>
                </a:lnTo>
                <a:lnTo>
                  <a:pt x="7169652" y="6429226"/>
                </a:lnTo>
                <a:lnTo>
                  <a:pt x="7164173" y="6429791"/>
                </a:lnTo>
                <a:lnTo>
                  <a:pt x="7126763" y="6420626"/>
                </a:lnTo>
                <a:lnTo>
                  <a:pt x="7125753" y="6421501"/>
                </a:lnTo>
                <a:cubicBezTo>
                  <a:pt x="7122639" y="6423254"/>
                  <a:pt x="7118733" y="6424154"/>
                  <a:pt x="7113057" y="6423293"/>
                </a:cubicBezTo>
                <a:cubicBezTo>
                  <a:pt x="7114552" y="6439288"/>
                  <a:pt x="7106783" y="6428384"/>
                  <a:pt x="7089914" y="6424434"/>
                </a:cubicBezTo>
                <a:cubicBezTo>
                  <a:pt x="7088470" y="6448394"/>
                  <a:pt x="7044915" y="6428308"/>
                  <a:pt x="7030458" y="6439456"/>
                </a:cubicBezTo>
                <a:cubicBezTo>
                  <a:pt x="7018098" y="6436014"/>
                  <a:pt x="7005002" y="6432811"/>
                  <a:pt x="6991398" y="6430012"/>
                </a:cubicBezTo>
                <a:lnTo>
                  <a:pt x="6983250" y="6428652"/>
                </a:lnTo>
                <a:lnTo>
                  <a:pt x="6982969" y="6428851"/>
                </a:lnTo>
                <a:cubicBezTo>
                  <a:pt x="6980946" y="6429033"/>
                  <a:pt x="6978171" y="6428766"/>
                  <a:pt x="6974140" y="6427864"/>
                </a:cubicBezTo>
                <a:lnTo>
                  <a:pt x="6968396" y="6426177"/>
                </a:lnTo>
                <a:lnTo>
                  <a:pt x="6952590" y="6423541"/>
                </a:lnTo>
                <a:lnTo>
                  <a:pt x="6946361" y="6424122"/>
                </a:lnTo>
                <a:lnTo>
                  <a:pt x="6942752" y="6426497"/>
                </a:lnTo>
                <a:lnTo>
                  <a:pt x="6941472" y="6425953"/>
                </a:lnTo>
                <a:cubicBezTo>
                  <a:pt x="6933258" y="6419432"/>
                  <a:pt x="6934084" y="6412085"/>
                  <a:pt x="6907932" y="6428597"/>
                </a:cubicBezTo>
                <a:cubicBezTo>
                  <a:pt x="6887113" y="6416820"/>
                  <a:pt x="6874835" y="6427475"/>
                  <a:pt x="6837100" y="6425985"/>
                </a:cubicBezTo>
                <a:cubicBezTo>
                  <a:pt x="6826990" y="6416391"/>
                  <a:pt x="6813527" y="6417132"/>
                  <a:pt x="6798354" y="6421041"/>
                </a:cubicBezTo>
                <a:cubicBezTo>
                  <a:pt x="6766250" y="6412267"/>
                  <a:pt x="6729955" y="6415375"/>
                  <a:pt x="6690235" y="6411268"/>
                </a:cubicBezTo>
                <a:cubicBezTo>
                  <a:pt x="6654585" y="6395260"/>
                  <a:pt x="6622599" y="6408785"/>
                  <a:pt x="6580197" y="6404322"/>
                </a:cubicBezTo>
                <a:cubicBezTo>
                  <a:pt x="6554864" y="6382418"/>
                  <a:pt x="6541862" y="6413854"/>
                  <a:pt x="6516748" y="6416928"/>
                </a:cubicBezTo>
                <a:lnTo>
                  <a:pt x="6510427" y="6416567"/>
                </a:lnTo>
                <a:lnTo>
                  <a:pt x="6496409" y="6411723"/>
                </a:lnTo>
                <a:lnTo>
                  <a:pt x="6491671" y="6409264"/>
                </a:lnTo>
                <a:cubicBezTo>
                  <a:pt x="6488210" y="6407807"/>
                  <a:pt x="6485652" y="6407144"/>
                  <a:pt x="6483603" y="6407023"/>
                </a:cubicBezTo>
                <a:lnTo>
                  <a:pt x="6483235" y="6407169"/>
                </a:lnTo>
                <a:lnTo>
                  <a:pt x="6476007" y="6404672"/>
                </a:lnTo>
                <a:cubicBezTo>
                  <a:pt x="6464202" y="6399995"/>
                  <a:pt x="6453088" y="6395002"/>
                  <a:pt x="6442802" y="6389891"/>
                </a:cubicBezTo>
                <a:cubicBezTo>
                  <a:pt x="6423332" y="6398448"/>
                  <a:pt x="6390988" y="6372810"/>
                  <a:pt x="6377838" y="6395551"/>
                </a:cubicBezTo>
                <a:cubicBezTo>
                  <a:pt x="6363436" y="6389290"/>
                  <a:pt x="6361258" y="6377704"/>
                  <a:pt x="6354860" y="6393247"/>
                </a:cubicBezTo>
                <a:cubicBezTo>
                  <a:pt x="6349784" y="6391587"/>
                  <a:pt x="6345558" y="6391878"/>
                  <a:pt x="6341683" y="6393098"/>
                </a:cubicBezTo>
                <a:lnTo>
                  <a:pt x="6340276" y="6393789"/>
                </a:lnTo>
                <a:lnTo>
                  <a:pt x="6308531" y="6379516"/>
                </a:lnTo>
                <a:lnTo>
                  <a:pt x="6302948" y="6379253"/>
                </a:lnTo>
                <a:cubicBezTo>
                  <a:pt x="6248814" y="6382108"/>
                  <a:pt x="6205926" y="6362006"/>
                  <a:pt x="6140607" y="6334265"/>
                </a:cubicBezTo>
                <a:cubicBezTo>
                  <a:pt x="6137487" y="6331108"/>
                  <a:pt x="6051161" y="6339116"/>
                  <a:pt x="6050365" y="6335126"/>
                </a:cubicBezTo>
                <a:cubicBezTo>
                  <a:pt x="6006576" y="6331181"/>
                  <a:pt x="6035144" y="6327580"/>
                  <a:pt x="5978838" y="6322018"/>
                </a:cubicBezTo>
                <a:cubicBezTo>
                  <a:pt x="5962530" y="6314338"/>
                  <a:pt x="5894920" y="6289616"/>
                  <a:pt x="5897645" y="6301654"/>
                </a:cubicBezTo>
                <a:lnTo>
                  <a:pt x="5796158" y="6279213"/>
                </a:lnTo>
                <a:lnTo>
                  <a:pt x="5664797" y="6258481"/>
                </a:lnTo>
                <a:lnTo>
                  <a:pt x="5558293" y="6242384"/>
                </a:lnTo>
                <a:lnTo>
                  <a:pt x="5549921" y="6243309"/>
                </a:lnTo>
                <a:lnTo>
                  <a:pt x="5528450" y="6240218"/>
                </a:lnTo>
                <a:lnTo>
                  <a:pt x="5520604" y="6238128"/>
                </a:lnTo>
                <a:cubicBezTo>
                  <a:pt x="5515114" y="6237034"/>
                  <a:pt x="5511354" y="6236750"/>
                  <a:pt x="5508634" y="6237043"/>
                </a:cubicBezTo>
                <a:lnTo>
                  <a:pt x="5508268" y="6237311"/>
                </a:lnTo>
                <a:lnTo>
                  <a:pt x="5497199" y="6235718"/>
                </a:lnTo>
                <a:cubicBezTo>
                  <a:pt x="5478687" y="6232353"/>
                  <a:pt x="5460838" y="6228438"/>
                  <a:pt x="5443971" y="6224189"/>
                </a:cubicBezTo>
                <a:cubicBezTo>
                  <a:pt x="5425088" y="6239333"/>
                  <a:pt x="5365198" y="6213813"/>
                  <a:pt x="5364587" y="6245607"/>
                </a:cubicBezTo>
                <a:cubicBezTo>
                  <a:pt x="5341603" y="6240798"/>
                  <a:pt x="5330518" y="6226543"/>
                  <a:pt x="5333425" y="6247706"/>
                </a:cubicBezTo>
                <a:cubicBezTo>
                  <a:pt x="5325718" y="6246708"/>
                  <a:pt x="5320498" y="6247999"/>
                  <a:pt x="5316391" y="6250403"/>
                </a:cubicBezTo>
                <a:lnTo>
                  <a:pt x="5315083" y="6251588"/>
                </a:lnTo>
                <a:lnTo>
                  <a:pt x="5264093" y="6240388"/>
                </a:lnTo>
                <a:lnTo>
                  <a:pt x="5256734" y="6241276"/>
                </a:lnTo>
                <a:lnTo>
                  <a:pt x="5224251" y="6230935"/>
                </a:lnTo>
                <a:lnTo>
                  <a:pt x="5207068" y="6227214"/>
                </a:lnTo>
                <a:lnTo>
                  <a:pt x="5203042" y="6222819"/>
                </a:lnTo>
                <a:lnTo>
                  <a:pt x="5013633" y="6212104"/>
                </a:lnTo>
                <a:cubicBezTo>
                  <a:pt x="5007363" y="6208771"/>
                  <a:pt x="4867451" y="6189553"/>
                  <a:pt x="4863573" y="6184654"/>
                </a:cubicBezTo>
                <a:lnTo>
                  <a:pt x="4651416" y="6166539"/>
                </a:lnTo>
                <a:cubicBezTo>
                  <a:pt x="4624977" y="6160344"/>
                  <a:pt x="4469364" y="6128170"/>
                  <a:pt x="4481486" y="6142882"/>
                </a:cubicBezTo>
                <a:cubicBezTo>
                  <a:pt x="4405439" y="6106748"/>
                  <a:pt x="4365783" y="6101727"/>
                  <a:pt x="4269331" y="6098123"/>
                </a:cubicBezTo>
                <a:cubicBezTo>
                  <a:pt x="4210440" y="6124597"/>
                  <a:pt x="4245321" y="6098279"/>
                  <a:pt x="4190801" y="6099192"/>
                </a:cubicBezTo>
                <a:cubicBezTo>
                  <a:pt x="4212420" y="6071793"/>
                  <a:pt x="4151268" y="6084104"/>
                  <a:pt x="4127486" y="6076624"/>
                </a:cubicBezTo>
                <a:cubicBezTo>
                  <a:pt x="4117403" y="6077826"/>
                  <a:pt x="4107474" y="6080022"/>
                  <a:pt x="4097468" y="6082472"/>
                </a:cubicBezTo>
                <a:lnTo>
                  <a:pt x="4092230" y="6083737"/>
                </a:lnTo>
                <a:lnTo>
                  <a:pt x="4072646" y="6083192"/>
                </a:lnTo>
                <a:lnTo>
                  <a:pt x="4065392" y="6090055"/>
                </a:lnTo>
                <a:lnTo>
                  <a:pt x="4034674" y="6094262"/>
                </a:lnTo>
                <a:cubicBezTo>
                  <a:pt x="4023438" y="6094753"/>
                  <a:pt x="4011659" y="6094013"/>
                  <a:pt x="3999109" y="6091300"/>
                </a:cubicBezTo>
                <a:cubicBezTo>
                  <a:pt x="3960965" y="6070220"/>
                  <a:pt x="3878759" y="6097089"/>
                  <a:pt x="3832245" y="6069403"/>
                </a:cubicBezTo>
                <a:cubicBezTo>
                  <a:pt x="3780875" y="6064935"/>
                  <a:pt x="3723613" y="6065226"/>
                  <a:pt x="3690889" y="6064489"/>
                </a:cubicBezTo>
                <a:cubicBezTo>
                  <a:pt x="3674068" y="6075123"/>
                  <a:pt x="3636813" y="6049759"/>
                  <a:pt x="3635899" y="6064980"/>
                </a:cubicBezTo>
                <a:lnTo>
                  <a:pt x="3620576" y="6070271"/>
                </a:lnTo>
                <a:lnTo>
                  <a:pt x="3604087" y="6064439"/>
                </a:lnTo>
                <a:cubicBezTo>
                  <a:pt x="3590166" y="6069757"/>
                  <a:pt x="3579308" y="6073243"/>
                  <a:pt x="3568387" y="6069146"/>
                </a:cubicBezTo>
                <a:lnTo>
                  <a:pt x="3503818" y="6089506"/>
                </a:lnTo>
                <a:cubicBezTo>
                  <a:pt x="3510915" y="6100196"/>
                  <a:pt x="3472416" y="6088681"/>
                  <a:pt x="3466246" y="6098777"/>
                </a:cubicBezTo>
                <a:cubicBezTo>
                  <a:pt x="3462890" y="6107015"/>
                  <a:pt x="3450430" y="6105442"/>
                  <a:pt x="3440422" y="6107901"/>
                </a:cubicBezTo>
                <a:cubicBezTo>
                  <a:pt x="3432391" y="6116010"/>
                  <a:pt x="3383132" y="6120663"/>
                  <a:pt x="3366542" y="6118330"/>
                </a:cubicBezTo>
                <a:cubicBezTo>
                  <a:pt x="3311828" y="6124732"/>
                  <a:pt x="3277604" y="6138667"/>
                  <a:pt x="3240669" y="6130264"/>
                </a:cubicBezTo>
                <a:cubicBezTo>
                  <a:pt x="3230661" y="6130422"/>
                  <a:pt x="3222184" y="6131822"/>
                  <a:pt x="3214708" y="6133988"/>
                </a:cubicBezTo>
                <a:lnTo>
                  <a:pt x="3194214" y="6147821"/>
                </a:lnTo>
                <a:lnTo>
                  <a:pt x="3180468" y="6150623"/>
                </a:lnTo>
                <a:lnTo>
                  <a:pt x="3177508" y="6152351"/>
                </a:lnTo>
                <a:cubicBezTo>
                  <a:pt x="3171873" y="6155673"/>
                  <a:pt x="3166158" y="6158806"/>
                  <a:pt x="3159834" y="6161276"/>
                </a:cubicBezTo>
                <a:cubicBezTo>
                  <a:pt x="3135185" y="6159416"/>
                  <a:pt x="3121213" y="6160394"/>
                  <a:pt x="3104835" y="6155927"/>
                </a:cubicBezTo>
                <a:cubicBezTo>
                  <a:pt x="3067805" y="6165414"/>
                  <a:pt x="3078432" y="6141523"/>
                  <a:pt x="3051373" y="6169421"/>
                </a:cubicBezTo>
                <a:cubicBezTo>
                  <a:pt x="2978033" y="6169169"/>
                  <a:pt x="2947947" y="6220998"/>
                  <a:pt x="2877306" y="6208324"/>
                </a:cubicBezTo>
                <a:cubicBezTo>
                  <a:pt x="2821913" y="6217975"/>
                  <a:pt x="2762952" y="6223226"/>
                  <a:pt x="2719018" y="6227333"/>
                </a:cubicBezTo>
                <a:cubicBezTo>
                  <a:pt x="2639811" y="6232636"/>
                  <a:pt x="2504877" y="6234795"/>
                  <a:pt x="2454061" y="6236538"/>
                </a:cubicBezTo>
                <a:cubicBezTo>
                  <a:pt x="2403245" y="6238280"/>
                  <a:pt x="2420126" y="6239079"/>
                  <a:pt x="2414120" y="6237789"/>
                </a:cubicBezTo>
                <a:lnTo>
                  <a:pt x="2384765" y="6235638"/>
                </a:lnTo>
                <a:lnTo>
                  <a:pt x="2365600" y="6233135"/>
                </a:lnTo>
                <a:cubicBezTo>
                  <a:pt x="2356752" y="6235910"/>
                  <a:pt x="2350716" y="6235915"/>
                  <a:pt x="2345941" y="6234695"/>
                </a:cubicBezTo>
                <a:lnTo>
                  <a:pt x="2340941" y="6232305"/>
                </a:lnTo>
                <a:lnTo>
                  <a:pt x="2327235" y="6232519"/>
                </a:lnTo>
                <a:lnTo>
                  <a:pt x="2299646" y="6230633"/>
                </a:lnTo>
                <a:lnTo>
                  <a:pt x="2295035" y="6232443"/>
                </a:lnTo>
                <a:lnTo>
                  <a:pt x="2268728" y="6240177"/>
                </a:lnTo>
                <a:cubicBezTo>
                  <a:pt x="2268628" y="6240521"/>
                  <a:pt x="2254084" y="6233657"/>
                  <a:pt x="2253984" y="6234001"/>
                </a:cubicBezTo>
                <a:cubicBezTo>
                  <a:pt x="2239122" y="6237048"/>
                  <a:pt x="2209108" y="6234931"/>
                  <a:pt x="2191113" y="6240434"/>
                </a:cubicBezTo>
                <a:lnTo>
                  <a:pt x="2146012" y="6259810"/>
                </a:lnTo>
                <a:cubicBezTo>
                  <a:pt x="2145973" y="6259892"/>
                  <a:pt x="2128598" y="6274390"/>
                  <a:pt x="2128560" y="6274472"/>
                </a:cubicBezTo>
                <a:cubicBezTo>
                  <a:pt x="2126838" y="6275117"/>
                  <a:pt x="2124109" y="6275530"/>
                  <a:pt x="2119778" y="6275665"/>
                </a:cubicBezTo>
                <a:lnTo>
                  <a:pt x="2110434" y="6282700"/>
                </a:lnTo>
                <a:lnTo>
                  <a:pt x="2081418" y="6289059"/>
                </a:lnTo>
                <a:lnTo>
                  <a:pt x="2088526" y="6281659"/>
                </a:lnTo>
                <a:cubicBezTo>
                  <a:pt x="2076371" y="6277676"/>
                  <a:pt x="2071903" y="6270803"/>
                  <a:pt x="2059717" y="6292002"/>
                </a:cubicBezTo>
                <a:cubicBezTo>
                  <a:pt x="2032291" y="6286224"/>
                  <a:pt x="2028634" y="6298813"/>
                  <a:pt x="1993045" y="6306390"/>
                </a:cubicBezTo>
                <a:cubicBezTo>
                  <a:pt x="1976971" y="6300063"/>
                  <a:pt x="1965178" y="6303922"/>
                  <a:pt x="1954075" y="6311066"/>
                </a:cubicBezTo>
                <a:cubicBezTo>
                  <a:pt x="1918456" y="6310689"/>
                  <a:pt x="1887456" y="6322102"/>
                  <a:pt x="1848190" y="6327771"/>
                </a:cubicBezTo>
                <a:lnTo>
                  <a:pt x="1737951" y="6344513"/>
                </a:lnTo>
                <a:lnTo>
                  <a:pt x="1696709" y="6346605"/>
                </a:lnTo>
                <a:cubicBezTo>
                  <a:pt x="1692504" y="6346100"/>
                  <a:pt x="1663837" y="6347211"/>
                  <a:pt x="1661872" y="6347587"/>
                </a:cubicBezTo>
                <a:lnTo>
                  <a:pt x="1655864" y="6347808"/>
                </a:lnTo>
                <a:lnTo>
                  <a:pt x="1633028" y="6358060"/>
                </a:lnTo>
                <a:cubicBezTo>
                  <a:pt x="1618899" y="6356602"/>
                  <a:pt x="1619623" y="6369112"/>
                  <a:pt x="1606576" y="6366899"/>
                </a:cubicBezTo>
                <a:lnTo>
                  <a:pt x="1461291" y="6379054"/>
                </a:lnTo>
                <a:lnTo>
                  <a:pt x="1428798" y="6379606"/>
                </a:lnTo>
                <a:cubicBezTo>
                  <a:pt x="1424834" y="6377722"/>
                  <a:pt x="1419064" y="6376842"/>
                  <a:pt x="1409244" y="6378241"/>
                </a:cubicBezTo>
                <a:lnTo>
                  <a:pt x="1406951" y="6379043"/>
                </a:lnTo>
                <a:lnTo>
                  <a:pt x="1391002" y="6374347"/>
                </a:lnTo>
                <a:cubicBezTo>
                  <a:pt x="1385899" y="6372215"/>
                  <a:pt x="1381417" y="6369535"/>
                  <a:pt x="1377852" y="6366097"/>
                </a:cubicBezTo>
                <a:cubicBezTo>
                  <a:pt x="1352108" y="6365458"/>
                  <a:pt x="1267249" y="6359383"/>
                  <a:pt x="1239424" y="6359700"/>
                </a:cubicBezTo>
                <a:cubicBezTo>
                  <a:pt x="1211599" y="6360016"/>
                  <a:pt x="1221978" y="6361392"/>
                  <a:pt x="1208014" y="6357188"/>
                </a:cubicBezTo>
                <a:lnTo>
                  <a:pt x="1152751" y="6345283"/>
                </a:lnTo>
                <a:lnTo>
                  <a:pt x="949771" y="6335308"/>
                </a:lnTo>
                <a:cubicBezTo>
                  <a:pt x="888502" y="6312655"/>
                  <a:pt x="822682" y="6331858"/>
                  <a:pt x="752723" y="6320875"/>
                </a:cubicBezTo>
                <a:cubicBezTo>
                  <a:pt x="697396" y="6317271"/>
                  <a:pt x="686655" y="6275609"/>
                  <a:pt x="665167" y="6275293"/>
                </a:cubicBezTo>
                <a:cubicBezTo>
                  <a:pt x="657908" y="6276764"/>
                  <a:pt x="625159" y="6270979"/>
                  <a:pt x="618141" y="6273378"/>
                </a:cubicBezTo>
                <a:cubicBezTo>
                  <a:pt x="606112" y="6250236"/>
                  <a:pt x="628751" y="6263137"/>
                  <a:pt x="596498" y="6261621"/>
                </a:cubicBezTo>
                <a:cubicBezTo>
                  <a:pt x="598654" y="6267969"/>
                  <a:pt x="583476" y="6241875"/>
                  <a:pt x="568296" y="6259035"/>
                </a:cubicBezTo>
                <a:lnTo>
                  <a:pt x="550874" y="6247808"/>
                </a:lnTo>
                <a:lnTo>
                  <a:pt x="521056" y="6251759"/>
                </a:lnTo>
                <a:cubicBezTo>
                  <a:pt x="512844" y="6252767"/>
                  <a:pt x="496898" y="6238469"/>
                  <a:pt x="487255" y="6237156"/>
                </a:cubicBezTo>
                <a:cubicBezTo>
                  <a:pt x="449168" y="6235869"/>
                  <a:pt x="452372" y="6218847"/>
                  <a:pt x="431825" y="6228675"/>
                </a:cubicBezTo>
                <a:cubicBezTo>
                  <a:pt x="409674" y="6239271"/>
                  <a:pt x="353899" y="6202116"/>
                  <a:pt x="346639" y="6209624"/>
                </a:cubicBezTo>
                <a:cubicBezTo>
                  <a:pt x="335776" y="6218525"/>
                  <a:pt x="269484" y="6176632"/>
                  <a:pt x="271007" y="6188053"/>
                </a:cubicBezTo>
                <a:cubicBezTo>
                  <a:pt x="223668" y="6157668"/>
                  <a:pt x="207158" y="6173403"/>
                  <a:pt x="189996" y="6162482"/>
                </a:cubicBezTo>
                <a:cubicBezTo>
                  <a:pt x="167941" y="6147838"/>
                  <a:pt x="134526" y="6155297"/>
                  <a:pt x="121342" y="6139836"/>
                </a:cubicBezTo>
                <a:cubicBezTo>
                  <a:pt x="108158" y="6124375"/>
                  <a:pt x="113782" y="6146084"/>
                  <a:pt x="90669" y="6116573"/>
                </a:cubicBezTo>
                <a:cubicBezTo>
                  <a:pt x="76705" y="6097951"/>
                  <a:pt x="64226" y="6077165"/>
                  <a:pt x="49115" y="6053333"/>
                </a:cubicBezTo>
                <a:cubicBezTo>
                  <a:pt x="34004" y="6029501"/>
                  <a:pt x="12038" y="6070748"/>
                  <a:pt x="0" y="6024041"/>
                </a:cubicBezTo>
                <a:close/>
              </a:path>
            </a:pathLst>
          </a:custGeom>
        </p:spPr>
      </p:pic>
    </p:spTree>
    <p:extLst>
      <p:ext uri="{BB962C8B-B14F-4D97-AF65-F5344CB8AC3E}">
        <p14:creationId xmlns:p14="http://schemas.microsoft.com/office/powerpoint/2010/main" val="1395591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Pavilion Trail</a:t>
            </a:r>
          </a:p>
        </p:txBody>
      </p:sp>
      <p:sp>
        <p:nvSpPr>
          <p:cNvPr id="8"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We are going to be thinking about landmarks, urban design and  designing a series of structures and interventions along Fleetwood Esplanade, with the intention of drawing people along the path from the tram stop to the Mount.</a:t>
            </a:r>
            <a:endParaRPr lang="en-US" sz="1600" dirty="0">
              <a:latin typeface="Century Gothic" panose="020B0502020202020204" pitchFamily="34" charset="0"/>
              <a:ea typeface="+mn-ea"/>
              <a:cs typeface="+mn-cs"/>
            </a:endParaRPr>
          </a:p>
        </p:txBody>
      </p:sp>
      <p:pic>
        <p:nvPicPr>
          <p:cNvPr id="3" name="Picture 2" descr="A park made out of paper mache"/>
          <p:cNvPicPr>
            <a:picLocks noChangeAspect="1"/>
          </p:cNvPicPr>
          <p:nvPr/>
        </p:nvPicPr>
        <p:blipFill rotWithShape="1">
          <a:blip r:embed="rId3" cstate="print">
            <a:extLst>
              <a:ext uri="{28A0092B-C50C-407E-A947-70E740481C1C}">
                <a14:useLocalDpi xmlns:a14="http://schemas.microsoft.com/office/drawing/2010/main" val="0"/>
              </a:ext>
            </a:extLst>
          </a:blip>
          <a:srcRect t="14048" b="27619"/>
          <a:stretch/>
        </p:blipFill>
        <p:spPr>
          <a:xfrm>
            <a:off x="5061544" y="2081489"/>
            <a:ext cx="6572085" cy="2875287"/>
          </a:xfrm>
          <a:prstGeom prst="rect">
            <a:avLst/>
          </a:prstGeom>
        </p:spPr>
      </p:pic>
    </p:spTree>
    <p:extLst>
      <p:ext uri="{BB962C8B-B14F-4D97-AF65-F5344CB8AC3E}">
        <p14:creationId xmlns:p14="http://schemas.microsoft.com/office/powerpoint/2010/main" val="591781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A Brief History of Fleetwood</a:t>
            </a:r>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Before reliable passenger rail to Scotland was built, Fleetwood was planned as a transport exchange between trains from London and boats to Scotland and the Isle of Man.</a:t>
            </a:r>
          </a:p>
          <a:p>
            <a:pPr marL="342900" indent="-228600">
              <a:lnSpc>
                <a:spcPct val="150000"/>
              </a:lnSpc>
              <a:spcAft>
                <a:spcPts val="600"/>
              </a:spcAft>
              <a:buFont typeface="Arial" panose="020B0604020202020204" pitchFamily="34" charset="0"/>
              <a:buChar char="•"/>
            </a:pPr>
            <a:r>
              <a:rPr lang="en-US" sz="1600" dirty="0" err="1">
                <a:latin typeface="Century Gothic" panose="020B0502020202020204" pitchFamily="34" charset="0"/>
                <a:ea typeface="+mn-ea"/>
                <a:cs typeface="+mn-cs"/>
              </a:rPr>
              <a:t>Decimus</a:t>
            </a:r>
            <a:r>
              <a:rPr lang="en-US" sz="1600" dirty="0">
                <a:latin typeface="Century Gothic" panose="020B0502020202020204" pitchFamily="34" charset="0"/>
                <a:ea typeface="+mn-ea"/>
                <a:cs typeface="+mn-cs"/>
              </a:rPr>
              <a:t> Burton designed the North Euston Hotel as part of this plan.</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The semi-circular ‘half-wheel’ plan radiated out from the Mount – a layout that still exists today.</a:t>
            </a:r>
          </a:p>
        </p:txBody>
      </p:sp>
      <p:pic>
        <p:nvPicPr>
          <p:cNvPr id="14" name="Picture 13" descr="Old map of The Mount, Fleetwood"/>
          <p:cNvPicPr>
            <a:picLocks noChangeAspect="1"/>
          </p:cNvPicPr>
          <p:nvPr/>
        </p:nvPicPr>
        <p:blipFill>
          <a:blip r:embed="rId3"/>
          <a:stretch>
            <a:fillRect/>
          </a:stretch>
        </p:blipFill>
        <p:spPr>
          <a:xfrm>
            <a:off x="5409668" y="1354298"/>
            <a:ext cx="6418155" cy="4719456"/>
          </a:xfrm>
          <a:prstGeom prst="rect">
            <a:avLst/>
          </a:prstGeom>
        </p:spPr>
      </p:pic>
    </p:spTree>
    <p:extLst>
      <p:ext uri="{BB962C8B-B14F-4D97-AF65-F5344CB8AC3E}">
        <p14:creationId xmlns:p14="http://schemas.microsoft.com/office/powerpoint/2010/main" val="2686690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A Brief History of Fleetwood continued</a:t>
            </a:r>
          </a:p>
        </p:txBody>
      </p:sp>
      <p:sp>
        <p:nvSpPr>
          <p:cNvPr id="12"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The Mount was chosen as the central point of this spoke as it was the highest sand dune in the area – as such, the Pavilion was located here as well.</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Two lighthouses were also designed by Burton for purposes of navigation and identity. </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Residential areas filled the ‘spokes’ of the wheels, with commercial areas around the ‘rim’.</a:t>
            </a:r>
          </a:p>
        </p:txBody>
      </p:sp>
      <p:pic>
        <p:nvPicPr>
          <p:cNvPr id="14" name="Picture 13" descr="Old map of The Mount, Fleetwood"/>
          <p:cNvPicPr>
            <a:picLocks noChangeAspect="1"/>
          </p:cNvPicPr>
          <p:nvPr/>
        </p:nvPicPr>
        <p:blipFill>
          <a:blip r:embed="rId3"/>
          <a:stretch>
            <a:fillRect/>
          </a:stretch>
        </p:blipFill>
        <p:spPr>
          <a:xfrm>
            <a:off x="5365385" y="1155103"/>
            <a:ext cx="6197126" cy="4556927"/>
          </a:xfrm>
          <a:prstGeom prst="rect">
            <a:avLst/>
          </a:prstGeom>
        </p:spPr>
      </p:pic>
    </p:spTree>
    <p:extLst>
      <p:ext uri="{BB962C8B-B14F-4D97-AF65-F5344CB8AC3E}">
        <p14:creationId xmlns:p14="http://schemas.microsoft.com/office/powerpoint/2010/main" val="2049070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Reading the City</a:t>
            </a:r>
          </a:p>
        </p:txBody>
      </p:sp>
      <p:sp>
        <p:nvSpPr>
          <p:cNvPr id="16"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Are you aware of how you read cities and urban environments, even when you haven’t been to them before?</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If you were standing on this street corner in this foreign capital city, which road would you walk down if you wanted to reach the central train station?</a:t>
            </a:r>
          </a:p>
        </p:txBody>
      </p:sp>
      <p:sp>
        <p:nvSpPr>
          <p:cNvPr id="21" name="TextBox 20">
            <a:extLst>
              <a:ext uri="{FF2B5EF4-FFF2-40B4-BE49-F238E27FC236}">
                <a16:creationId xmlns:a16="http://schemas.microsoft.com/office/drawing/2014/main" id="{AD462F09-6099-4B02-B4E8-12E173E572F5}"/>
              </a:ext>
            </a:extLst>
          </p:cNvPr>
          <p:cNvSpPr txBox="1"/>
          <p:nvPr/>
        </p:nvSpPr>
        <p:spPr>
          <a:xfrm>
            <a:off x="267128" y="6369978"/>
            <a:ext cx="3112886" cy="369332"/>
          </a:xfrm>
          <a:prstGeom prst="rect">
            <a:avLst/>
          </a:prstGeom>
          <a:noFill/>
        </p:spPr>
        <p:txBody>
          <a:bodyPr wrap="square" rtlCol="0">
            <a:spAutoFit/>
          </a:bodyPr>
          <a:lstStyle/>
          <a:p>
            <a:r>
              <a:rPr lang="en-GB" dirty="0"/>
              <a:t>Google maps street view</a:t>
            </a:r>
          </a:p>
        </p:txBody>
      </p:sp>
      <p:pic>
        <p:nvPicPr>
          <p:cNvPr id="17" name="Picture 16" descr="Google maps street view of a road in a cit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2526" y="175695"/>
            <a:ext cx="6470283" cy="3167743"/>
          </a:xfrm>
          <a:prstGeom prst="rect">
            <a:avLst/>
          </a:prstGeom>
        </p:spPr>
      </p:pic>
      <p:pic>
        <p:nvPicPr>
          <p:cNvPr id="18" name="Picture 17" descr="Google maps street view of a road in a city"/>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15908" y="3522198"/>
            <a:ext cx="6463357" cy="3164352"/>
          </a:xfrm>
          <a:prstGeom prst="rect">
            <a:avLst/>
          </a:prstGeom>
        </p:spPr>
      </p:pic>
      <p:sp>
        <p:nvSpPr>
          <p:cNvPr id="14"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3626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AB13476-CE21-4746-B044-FD491AC841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629327" y="323180"/>
            <a:ext cx="4098951" cy="1749121"/>
          </a:xfrm>
        </p:spPr>
        <p:txBody>
          <a:bodyPr vert="horz" lIns="91440" tIns="45720" rIns="91440" bIns="45720" rtlCol="0" anchor="b">
            <a:noAutofit/>
          </a:bodyPr>
          <a:lstStyle/>
          <a:p>
            <a:r>
              <a:rPr lang="en-US" sz="3600" kern="1200" dirty="0">
                <a:solidFill>
                  <a:schemeClr val="tx1"/>
                </a:solidFill>
                <a:latin typeface="Century Gothic" panose="020B0502020202020204" pitchFamily="34" charset="0"/>
              </a:rPr>
              <a:t>Landmarks and Navigation</a:t>
            </a:r>
          </a:p>
        </p:txBody>
      </p:sp>
      <p:sp>
        <p:nvSpPr>
          <p:cNvPr id="19"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How do people use landmarks when navigating a city?</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Do you </a:t>
            </a:r>
            <a:r>
              <a:rPr lang="en-US" sz="1600" dirty="0" err="1">
                <a:latin typeface="Century Gothic" panose="020B0502020202020204" pitchFamily="34" charset="0"/>
                <a:ea typeface="+mn-ea"/>
                <a:cs typeface="+mn-cs"/>
              </a:rPr>
              <a:t>recognise</a:t>
            </a:r>
            <a:r>
              <a:rPr lang="en-US" sz="1600" dirty="0">
                <a:latin typeface="Century Gothic" panose="020B0502020202020204" pitchFamily="34" charset="0"/>
                <a:ea typeface="+mn-ea"/>
                <a:cs typeface="+mn-cs"/>
              </a:rPr>
              <a:t> the cities?</a:t>
            </a:r>
          </a:p>
        </p:txBody>
      </p:sp>
      <p:pic>
        <p:nvPicPr>
          <p:cNvPr id="4" name="Picture 3" descr="Birds eye view of a city densely populated with buildings"/>
          <p:cNvPicPr>
            <a:picLocks noChangeAspect="1"/>
          </p:cNvPicPr>
          <p:nvPr/>
        </p:nvPicPr>
        <p:blipFill rotWithShape="1">
          <a:blip r:embed="rId3" cstate="print">
            <a:extLst>
              <a:ext uri="{28A0092B-C50C-407E-A947-70E740481C1C}">
                <a14:useLocalDpi xmlns:a14="http://schemas.microsoft.com/office/drawing/2010/main" val="0"/>
              </a:ext>
            </a:extLst>
          </a:blip>
          <a:srcRect b="23794"/>
          <a:stretch/>
        </p:blipFill>
        <p:spPr>
          <a:xfrm>
            <a:off x="5061706" y="175695"/>
            <a:ext cx="6571923" cy="3167743"/>
          </a:xfrm>
          <a:prstGeom prst="rect">
            <a:avLst/>
          </a:prstGeom>
        </p:spPr>
      </p:pic>
      <p:pic>
        <p:nvPicPr>
          <p:cNvPr id="5" name="Picture 4" descr="Skyline of a a city at dusk"/>
          <p:cNvPicPr>
            <a:picLocks noChangeAspect="1"/>
          </p:cNvPicPr>
          <p:nvPr/>
        </p:nvPicPr>
        <p:blipFill rotWithShape="1">
          <a:blip r:embed="rId4" cstate="print">
            <a:extLst>
              <a:ext uri="{28A0092B-C50C-407E-A947-70E740481C1C}">
                <a14:useLocalDpi xmlns:a14="http://schemas.microsoft.com/office/drawing/2010/main" val="0"/>
              </a:ext>
            </a:extLst>
          </a:blip>
          <a:srcRect t="27784"/>
          <a:stretch/>
        </p:blipFill>
        <p:spPr>
          <a:xfrm>
            <a:off x="5061544" y="3522198"/>
            <a:ext cx="6572085" cy="3164352"/>
          </a:xfrm>
          <a:prstGeom prst="rect">
            <a:avLst/>
          </a:prstGeom>
        </p:spPr>
      </p:pic>
    </p:spTree>
    <p:extLst>
      <p:ext uri="{BB962C8B-B14F-4D97-AF65-F5344CB8AC3E}">
        <p14:creationId xmlns:p14="http://schemas.microsoft.com/office/powerpoint/2010/main" val="4169226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Landmarks and Identity</a:t>
            </a:r>
          </a:p>
        </p:txBody>
      </p:sp>
      <p:sp>
        <p:nvSpPr>
          <p:cNvPr id="11"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Look at your postcards in your groups</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Do you </a:t>
            </a:r>
            <a:r>
              <a:rPr lang="en-US" sz="1600" dirty="0" err="1">
                <a:latin typeface="Century Gothic" panose="020B0502020202020204" pitchFamily="34" charset="0"/>
                <a:ea typeface="+mn-ea"/>
                <a:cs typeface="+mn-cs"/>
              </a:rPr>
              <a:t>recognise</a:t>
            </a:r>
            <a:r>
              <a:rPr lang="en-US" sz="1600" dirty="0">
                <a:latin typeface="Century Gothic" panose="020B0502020202020204" pitchFamily="34" charset="0"/>
                <a:ea typeface="+mn-ea"/>
                <a:cs typeface="+mn-cs"/>
              </a:rPr>
              <a:t> the landmarks featured?</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Can you name the cities and the original purpose of the landmark?</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Were they always intended solely as a landmark?</a:t>
            </a:r>
          </a:p>
          <a:p>
            <a:pPr marL="342900" indent="-228600">
              <a:lnSpc>
                <a:spcPct val="150000"/>
              </a:lnSpc>
              <a:spcAft>
                <a:spcPts val="600"/>
              </a:spcAft>
              <a:buFont typeface="Arial" panose="020B0604020202020204" pitchFamily="34" charset="0"/>
              <a:buChar char="•"/>
            </a:pPr>
            <a:r>
              <a:rPr lang="en-US" sz="1600" dirty="0">
                <a:latin typeface="Century Gothic" panose="020B0502020202020204" pitchFamily="34" charset="0"/>
                <a:ea typeface="+mn-ea"/>
                <a:cs typeface="+mn-cs"/>
              </a:rPr>
              <a:t>Discuss how these landmarks represent their cities - how do they give a sense of place to the city the represent?</a:t>
            </a:r>
          </a:p>
        </p:txBody>
      </p:sp>
      <p:pic>
        <p:nvPicPr>
          <p:cNvPr id="15" name="Picture 14" descr="Golden Gate Bridge in Los Angeles"/>
          <p:cNvPicPr>
            <a:picLocks noChangeAspect="1"/>
          </p:cNvPicPr>
          <p:nvPr/>
        </p:nvPicPr>
        <p:blipFill rotWithShape="1">
          <a:blip r:embed="rId3" cstate="print">
            <a:extLst>
              <a:ext uri="{28A0092B-C50C-407E-A947-70E740481C1C}">
                <a14:useLocalDpi xmlns:a14="http://schemas.microsoft.com/office/drawing/2010/main" val="0"/>
              </a:ext>
            </a:extLst>
          </a:blip>
          <a:srcRect t="11688" b="16307"/>
          <a:stretch/>
        </p:blipFill>
        <p:spPr>
          <a:xfrm>
            <a:off x="5061543" y="195943"/>
            <a:ext cx="6572085" cy="3154805"/>
          </a:xfrm>
          <a:prstGeom prst="rect">
            <a:avLst/>
          </a:prstGeom>
        </p:spPr>
      </p:pic>
      <p:pic>
        <p:nvPicPr>
          <p:cNvPr id="14" name="Picture 13" descr="Sydney Opera House"/>
          <p:cNvPicPr>
            <a:picLocks noChangeAspect="1"/>
          </p:cNvPicPr>
          <p:nvPr/>
        </p:nvPicPr>
        <p:blipFill rotWithShape="1">
          <a:blip r:embed="rId4" cstate="print">
            <a:extLst>
              <a:ext uri="{28A0092B-C50C-407E-A947-70E740481C1C}">
                <a14:useLocalDpi xmlns:a14="http://schemas.microsoft.com/office/drawing/2010/main" val="0"/>
              </a:ext>
            </a:extLst>
          </a:blip>
          <a:srcRect t="16507" b="11939"/>
          <a:stretch/>
        </p:blipFill>
        <p:spPr>
          <a:xfrm>
            <a:off x="5061543" y="3522198"/>
            <a:ext cx="6572085" cy="3135085"/>
          </a:xfrm>
          <a:prstGeom prst="rect">
            <a:avLst/>
          </a:prstGeom>
        </p:spPr>
      </p:pic>
      <p:sp>
        <p:nvSpPr>
          <p:cNvPr id="10"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0206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The Brief</a:t>
            </a:r>
          </a:p>
        </p:txBody>
      </p:sp>
      <p:sp>
        <p:nvSpPr>
          <p:cNvPr id="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We have been challenged to design a series of structures and interventions along the Esplanade, with the intention of advertising a trail that draws people along the path from the tram stop to the Mount and celebrates the history of Fleetwood in some way. </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ea typeface="+mn-ea"/>
                <a:cs typeface="+mn-cs"/>
              </a:rPr>
              <a:t>As designers, how do we break down this brief?</a:t>
            </a:r>
            <a:endParaRPr lang="en-GB" sz="1600" dirty="0">
              <a:latin typeface="Century Gothic" panose="020B0502020202020204" pitchFamily="34" charset="0"/>
            </a:endParaRPr>
          </a:p>
        </p:txBody>
      </p:sp>
      <p:pic>
        <p:nvPicPr>
          <p:cNvPr id="11" name="Picture 10" descr="The Mount, Fleetwoo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6817" y="1482673"/>
            <a:ext cx="5441537" cy="4072919"/>
          </a:xfrm>
          <a:prstGeom prst="rect">
            <a:avLst/>
          </a:prstGeom>
        </p:spPr>
      </p:pic>
    </p:spTree>
    <p:extLst>
      <p:ext uri="{BB962C8B-B14F-4D97-AF65-F5344CB8AC3E}">
        <p14:creationId xmlns:p14="http://schemas.microsoft.com/office/powerpoint/2010/main" val="2136221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6CC4712-B3F6-4E52-9AB2-699DE957C8AD}"/>
              </a:ext>
            </a:extLst>
          </p:cNvPr>
          <p:cNvSpPr txBox="1">
            <a:spLocks noGrp="1"/>
          </p:cNvSpPr>
          <p:nvPr>
            <p:ph type="title" idx="4294967295"/>
          </p:nvPr>
        </p:nvSpPr>
        <p:spPr>
          <a:xfrm>
            <a:off x="629327" y="323180"/>
            <a:ext cx="4098951" cy="17491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Century Gothic" panose="020B0502020202020204" pitchFamily="34" charset="0"/>
                <a:ea typeface="+mj-ea"/>
                <a:cs typeface="+mj-cs"/>
              </a:rPr>
              <a:t>Who?</a:t>
            </a:r>
          </a:p>
        </p:txBody>
      </p:sp>
      <p:sp>
        <p:nvSpPr>
          <p:cNvPr id="11"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B00A0824-FC47-4F3B-8615-89370D80D7A4}"/>
              </a:ext>
            </a:extLst>
          </p:cNvPr>
          <p:cNvSpPr txBox="1">
            <a:spLocks/>
          </p:cNvSpPr>
          <p:nvPr/>
        </p:nvSpPr>
        <p:spPr>
          <a:xfrm>
            <a:off x="629489" y="2706624"/>
            <a:ext cx="4098951" cy="3979926"/>
          </a:xfrm>
          <a:prstGeom prst="rect">
            <a:avLst/>
          </a:prstGeom>
        </p:spPr>
        <p:txBody>
          <a:bodyPr vert="horz" lIns="91440" tIns="45720" rIns="91440" bIns="45720" rtlCol="0">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Urban areas are for people.</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Who are the people that are going to be using this trail?</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Using your worksheets in your groups, choose two groups of users that you might consider.</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E.g. locals? Visitors? Families? Older people? Teenagers?</a:t>
            </a:r>
          </a:p>
          <a:p>
            <a:pPr marL="342900" indent="-228600">
              <a:lnSpc>
                <a:spcPct val="150000"/>
              </a:lnSpc>
              <a:spcAft>
                <a:spcPts val="600"/>
              </a:spcAft>
              <a:buFont typeface="Arial" panose="020B0604020202020204" pitchFamily="34" charset="0"/>
              <a:buChar char="•"/>
            </a:pPr>
            <a:r>
              <a:rPr lang="en-GB" sz="1600" dirty="0">
                <a:latin typeface="Century Gothic" panose="020B0502020202020204" pitchFamily="34" charset="0"/>
              </a:rPr>
              <a:t>What might their different needs be? What might their connection to the town be? What could it be?</a:t>
            </a:r>
          </a:p>
        </p:txBody>
      </p:sp>
      <p:pic>
        <p:nvPicPr>
          <p:cNvPr id="15" name="Picture 14" descr="Couple walking with two childr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6817" y="1702875"/>
            <a:ext cx="5441537" cy="3632515"/>
          </a:xfrm>
          <a:prstGeom prst="rect">
            <a:avLst/>
          </a:prstGeom>
        </p:spPr>
      </p:pic>
    </p:spTree>
    <p:extLst>
      <p:ext uri="{BB962C8B-B14F-4D97-AF65-F5344CB8AC3E}">
        <p14:creationId xmlns:p14="http://schemas.microsoft.com/office/powerpoint/2010/main" val="6579512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TotalTime>
  <Words>1566</Words>
  <Application>Microsoft Office PowerPoint</Application>
  <PresentationFormat>Widescreen</PresentationFormat>
  <Paragraphs>102</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Century Gothic</vt:lpstr>
      <vt:lpstr>Office Theme</vt:lpstr>
      <vt:lpstr>Fleetwood  Pavilion Trail</vt:lpstr>
      <vt:lpstr>Pavilion Trail</vt:lpstr>
      <vt:lpstr>A Brief History of Fleetwood</vt:lpstr>
      <vt:lpstr>A Brief History of Fleetwood continued</vt:lpstr>
      <vt:lpstr>Reading the City</vt:lpstr>
      <vt:lpstr>Landmarks and Navigation</vt:lpstr>
      <vt:lpstr>Landmarks and Identity</vt:lpstr>
      <vt:lpstr>The Brief</vt:lpstr>
      <vt:lpstr>Who?</vt:lpstr>
      <vt:lpstr>Where?</vt:lpstr>
      <vt:lpstr>Zoning in &amp; modelling Activity</vt:lpstr>
      <vt:lpstr>Design Activity</vt:lpstr>
      <vt:lpstr>What?</vt:lpstr>
      <vt:lpstr>Modelling activity example</vt:lpstr>
      <vt:lpstr>Modelling Activity</vt:lpstr>
      <vt:lpstr>Feedback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India Morgan</dc:creator>
  <cp:lastModifiedBy>Durkin, Jake</cp:lastModifiedBy>
  <cp:revision>36</cp:revision>
  <dcterms:created xsi:type="dcterms:W3CDTF">2021-12-23T10:04:28Z</dcterms:created>
  <dcterms:modified xsi:type="dcterms:W3CDTF">2024-02-23T11:14:52Z</dcterms:modified>
</cp:coreProperties>
</file>